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0" r:id="rId4"/>
    <p:sldId id="262" r:id="rId5"/>
    <p:sldId id="263"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02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0875" autoAdjust="0"/>
  </p:normalViewPr>
  <p:slideViewPr>
    <p:cSldViewPr snapToGrid="0">
      <p:cViewPr>
        <p:scale>
          <a:sx n="49" d="100"/>
          <a:sy n="49" d="100"/>
        </p:scale>
        <p:origin x="200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8EA90-34AB-499E-B91D-E7267AEBA9C7}" type="datetimeFigureOut">
              <a:rPr lang="en-US" smtClean="0"/>
              <a:t>2/20/2021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3079A2-BCED-4DD1-89C1-1C16B9B2A922}" type="slidenum">
              <a:rPr lang="en-US" smtClean="0"/>
              <a:t>‹#›</a:t>
            </a:fld>
            <a:endParaRPr lang="en-US"/>
          </a:p>
        </p:txBody>
      </p:sp>
    </p:spTree>
    <p:extLst>
      <p:ext uri="{BB962C8B-B14F-4D97-AF65-F5344CB8AC3E}">
        <p14:creationId xmlns:p14="http://schemas.microsoft.com/office/powerpoint/2010/main" val="1398899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last session of our retreat – Compassionate Conversations </a:t>
            </a:r>
          </a:p>
          <a:p>
            <a:endParaRPr lang="en-US" dirty="0"/>
          </a:p>
          <a:p>
            <a:r>
              <a:rPr lang="en-US" dirty="0"/>
              <a:t>QUOTE</a:t>
            </a:r>
          </a:p>
          <a:p>
            <a:endParaRPr lang="en-US" dirty="0"/>
          </a:p>
          <a:p>
            <a:r>
              <a:rPr lang="en-US" dirty="0"/>
              <a:t>We have gathered for the day to journey inward and now we prepare to go back out into the world – into community. . . </a:t>
            </a:r>
          </a:p>
          <a:p>
            <a:endParaRPr lang="en-US" dirty="0"/>
          </a:p>
          <a:p>
            <a:r>
              <a:rPr lang="en-US" dirty="0"/>
              <a:t>In our world today. . . There are challenges to our sense of who we are, who we are as a church, who we are as a community in light of the pandemic, grief, isolation, and differences. </a:t>
            </a:r>
          </a:p>
          <a:p>
            <a:r>
              <a:rPr lang="en-US" dirty="0"/>
              <a:t>It can be hard to find safe spaces . . . </a:t>
            </a:r>
          </a:p>
          <a:p>
            <a:endParaRPr lang="en-US" dirty="0"/>
          </a:p>
          <a:p>
            <a:r>
              <a:rPr lang="en-US" dirty="0"/>
              <a:t>Yet . . . We have an invitation in the phrase “Learning to truly listen” . . . </a:t>
            </a:r>
          </a:p>
          <a:p>
            <a:endParaRPr lang="en-US" dirty="0"/>
          </a:p>
        </p:txBody>
      </p:sp>
      <p:sp>
        <p:nvSpPr>
          <p:cNvPr id="4" name="Slide Number Placeholder 3"/>
          <p:cNvSpPr>
            <a:spLocks noGrp="1"/>
          </p:cNvSpPr>
          <p:nvPr>
            <p:ph type="sldNum" sz="quarter" idx="5"/>
          </p:nvPr>
        </p:nvSpPr>
        <p:spPr/>
        <p:txBody>
          <a:bodyPr/>
          <a:lstStyle/>
          <a:p>
            <a:fld id="{D23079A2-BCED-4DD1-89C1-1C16B9B2A922}" type="slidenum">
              <a:rPr lang="en-US" smtClean="0"/>
              <a:t>1</a:t>
            </a:fld>
            <a:endParaRPr lang="en-US"/>
          </a:p>
        </p:txBody>
      </p:sp>
    </p:spTree>
    <p:extLst>
      <p:ext uri="{BB962C8B-B14F-4D97-AF65-F5344CB8AC3E}">
        <p14:creationId xmlns:p14="http://schemas.microsoft.com/office/powerpoint/2010/main" val="3121045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We have already practiced being a listening presence throughout our retreat today.</a:t>
            </a:r>
          </a:p>
          <a:p>
            <a:r>
              <a:rPr lang="en-US" dirty="0"/>
              <a:t>DESCRIPTIONS</a:t>
            </a:r>
          </a:p>
          <a:p>
            <a:endParaRPr lang="en-US" dirty="0"/>
          </a:p>
        </p:txBody>
      </p:sp>
      <p:sp>
        <p:nvSpPr>
          <p:cNvPr id="4" name="Slide Number Placeholder 3"/>
          <p:cNvSpPr>
            <a:spLocks noGrp="1"/>
          </p:cNvSpPr>
          <p:nvPr>
            <p:ph type="sldNum" sz="quarter" idx="5"/>
          </p:nvPr>
        </p:nvSpPr>
        <p:spPr/>
        <p:txBody>
          <a:bodyPr/>
          <a:lstStyle/>
          <a:p>
            <a:fld id="{D23079A2-BCED-4DD1-89C1-1C16B9B2A922}" type="slidenum">
              <a:rPr lang="en-US" smtClean="0"/>
              <a:t>2</a:t>
            </a:fld>
            <a:endParaRPr lang="en-US"/>
          </a:p>
        </p:txBody>
      </p:sp>
    </p:spTree>
    <p:extLst>
      <p:ext uri="{BB962C8B-B14F-4D97-AF65-F5344CB8AC3E}">
        <p14:creationId xmlns:p14="http://schemas.microsoft.com/office/powerpoint/2010/main" val="2817337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There is truly a gift in the listening . . . </a:t>
            </a:r>
          </a:p>
          <a:p>
            <a:r>
              <a:rPr lang="en-US" sz="1200" dirty="0">
                <a:latin typeface="+mn-lt"/>
              </a:rPr>
              <a:t>A Compassionate Conversations group I’m part of has expressed the gifts they’ve received as follows: </a:t>
            </a:r>
          </a:p>
          <a:p>
            <a:r>
              <a:rPr lang="en-US" sz="1200" dirty="0">
                <a:effectLst/>
                <a:latin typeface="+mn-lt"/>
                <a:ea typeface="Arial Unicode MS"/>
              </a:rPr>
              <a:t>We extend grace and compassion to ourselves and to each other. We are finding comfort, acceptance, belonging, honesty, and gratitude in our conversations. We are hearing ourselves into new understanding of our own story. It is in exploring and discovering our inner truth that we can and do make a difference.</a:t>
            </a:r>
          </a:p>
          <a:p>
            <a:endParaRPr lang="en-US" dirty="0"/>
          </a:p>
        </p:txBody>
      </p:sp>
      <p:sp>
        <p:nvSpPr>
          <p:cNvPr id="4" name="Slide Number Placeholder 3"/>
          <p:cNvSpPr>
            <a:spLocks noGrp="1"/>
          </p:cNvSpPr>
          <p:nvPr>
            <p:ph type="sldNum" sz="quarter" idx="5"/>
          </p:nvPr>
        </p:nvSpPr>
        <p:spPr/>
        <p:txBody>
          <a:bodyPr/>
          <a:lstStyle/>
          <a:p>
            <a:fld id="{D23079A2-BCED-4DD1-89C1-1C16B9B2A922}" type="slidenum">
              <a:rPr lang="en-US" smtClean="0"/>
              <a:t>3</a:t>
            </a:fld>
            <a:endParaRPr lang="en-US"/>
          </a:p>
        </p:txBody>
      </p:sp>
    </p:spTree>
    <p:extLst>
      <p:ext uri="{BB962C8B-B14F-4D97-AF65-F5344CB8AC3E}">
        <p14:creationId xmlns:p14="http://schemas.microsoft.com/office/powerpoint/2010/main" val="345117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Simply put . . . Heart Listening is a spiritual practice of listening FROM the heart and listening TO the heart. </a:t>
            </a:r>
          </a:p>
          <a:p>
            <a:endParaRPr lang="en-US" dirty="0"/>
          </a:p>
          <a:p>
            <a:r>
              <a:rPr lang="en-US" dirty="0"/>
              <a:t>Hospitality</a:t>
            </a:r>
          </a:p>
          <a:p>
            <a:endParaRPr lang="en-US" dirty="0"/>
          </a:p>
          <a:p>
            <a:r>
              <a:rPr lang="en-US" dirty="0"/>
              <a:t>While this may feel awkward, it is in practicing speaking and listening in this way that we can make a difference in our personal and professional relationships</a:t>
            </a:r>
          </a:p>
          <a:p>
            <a:endParaRPr lang="en-US" dirty="0"/>
          </a:p>
        </p:txBody>
      </p:sp>
      <p:sp>
        <p:nvSpPr>
          <p:cNvPr id="4" name="Slide Number Placeholder 3"/>
          <p:cNvSpPr>
            <a:spLocks noGrp="1"/>
          </p:cNvSpPr>
          <p:nvPr>
            <p:ph type="sldNum" sz="quarter" idx="5"/>
          </p:nvPr>
        </p:nvSpPr>
        <p:spPr/>
        <p:txBody>
          <a:bodyPr/>
          <a:lstStyle/>
          <a:p>
            <a:fld id="{D23079A2-BCED-4DD1-89C1-1C16B9B2A922}" type="slidenum">
              <a:rPr lang="en-US" smtClean="0"/>
              <a:t>4</a:t>
            </a:fld>
            <a:endParaRPr lang="en-US"/>
          </a:p>
        </p:txBody>
      </p:sp>
    </p:spTree>
    <p:extLst>
      <p:ext uri="{BB962C8B-B14F-4D97-AF65-F5344CB8AC3E}">
        <p14:creationId xmlns:p14="http://schemas.microsoft.com/office/powerpoint/2010/main" val="3778076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3079A2-BCED-4DD1-89C1-1C16B9B2A922}" type="slidenum">
              <a:rPr lang="en-US" smtClean="0"/>
              <a:t>5</a:t>
            </a:fld>
            <a:endParaRPr lang="en-US"/>
          </a:p>
        </p:txBody>
      </p:sp>
    </p:spTree>
    <p:extLst>
      <p:ext uri="{BB962C8B-B14F-4D97-AF65-F5344CB8AC3E}">
        <p14:creationId xmlns:p14="http://schemas.microsoft.com/office/powerpoint/2010/main" val="452704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u="sng" dirty="0">
                <a:ln>
                  <a:noFill/>
                </a:ln>
                <a:solidFill>
                  <a:srgbClr val="000000"/>
                </a:solidFill>
                <a:effectLst/>
                <a:latin typeface="+mn-lt"/>
                <a:ea typeface="Arial Unicode MS"/>
                <a:cs typeface="Arial Unicode MS"/>
              </a:rPr>
              <a:t>Speaker</a:t>
            </a:r>
            <a:r>
              <a:rPr lang="en-US" sz="1200" dirty="0">
                <a:ln>
                  <a:noFill/>
                </a:ln>
                <a:solidFill>
                  <a:srgbClr val="000000"/>
                </a:solidFill>
                <a:effectLst/>
                <a:latin typeface="+mn-lt"/>
                <a:ea typeface="Arial Unicode MS"/>
                <a:cs typeface="Arial Unicode MS"/>
              </a:rPr>
              <a:t>: This is an opportunity for the speaker to practice sharing without interruption, fixing, problem solving, judgment, or feedback. It is a safe space to share what is deeply inside of you that is being tugged or poked/prodded by God. You may find yourself saying something you didn’t know about yourself, your beliefs, or your experiences. This is normal. It is in speaking out loud that we may come to know ourselves more deeply. </a:t>
            </a:r>
          </a:p>
          <a:p>
            <a:pPr marL="0" marR="0">
              <a:spcBef>
                <a:spcPts val="0"/>
              </a:spcBef>
              <a:spcAft>
                <a:spcPts val="0"/>
              </a:spcAft>
            </a:pPr>
            <a:r>
              <a:rPr lang="en-US" sz="1200" dirty="0">
                <a:ln>
                  <a:noFill/>
                </a:ln>
                <a:solidFill>
                  <a:srgbClr val="000000"/>
                </a:solidFill>
                <a:effectLst/>
                <a:latin typeface="+mn-lt"/>
                <a:ea typeface="Arial Unicode MS"/>
                <a:cs typeface="Arial Unicode MS"/>
              </a:rPr>
              <a:t> </a:t>
            </a:r>
          </a:p>
          <a:p>
            <a:pPr marL="0" marR="0">
              <a:spcBef>
                <a:spcPts val="0"/>
              </a:spcBef>
              <a:spcAft>
                <a:spcPts val="0"/>
              </a:spcAft>
            </a:pPr>
            <a:r>
              <a:rPr lang="en-US" sz="1200" dirty="0">
                <a:ln>
                  <a:noFill/>
                </a:ln>
                <a:solidFill>
                  <a:srgbClr val="000000"/>
                </a:solidFill>
                <a:effectLst/>
                <a:latin typeface="+mn-lt"/>
                <a:ea typeface="Arial Unicode MS"/>
                <a:cs typeface="Arial Unicode MS"/>
              </a:rPr>
              <a:t>You are welcome to pause and think/feel during your sharing time. If there is still time available when you are done sharing, the listeners will “hold the space” until time is up. Often times, additional thoughts or feelings that want to be shared may bubble up. </a:t>
            </a:r>
          </a:p>
          <a:p>
            <a:endParaRPr lang="en-US" dirty="0"/>
          </a:p>
        </p:txBody>
      </p:sp>
      <p:sp>
        <p:nvSpPr>
          <p:cNvPr id="4" name="Slide Number Placeholder 3"/>
          <p:cNvSpPr>
            <a:spLocks noGrp="1"/>
          </p:cNvSpPr>
          <p:nvPr>
            <p:ph type="sldNum" sz="quarter" idx="5"/>
          </p:nvPr>
        </p:nvSpPr>
        <p:spPr/>
        <p:txBody>
          <a:bodyPr/>
          <a:lstStyle/>
          <a:p>
            <a:fld id="{D23079A2-BCED-4DD1-89C1-1C16B9B2A922}" type="slidenum">
              <a:rPr lang="en-US" smtClean="0"/>
              <a:t>6</a:t>
            </a:fld>
            <a:endParaRPr lang="en-US"/>
          </a:p>
        </p:txBody>
      </p:sp>
    </p:spTree>
    <p:extLst>
      <p:ext uri="{BB962C8B-B14F-4D97-AF65-F5344CB8AC3E}">
        <p14:creationId xmlns:p14="http://schemas.microsoft.com/office/powerpoint/2010/main" val="529251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n>
                <a:noFill/>
              </a:ln>
              <a:solidFill>
                <a:srgbClr val="000000"/>
              </a:solidFill>
              <a:effectLst/>
              <a:latin typeface="Helvetica Neue"/>
              <a:ea typeface="Arial Unicode MS"/>
              <a:cs typeface="Arial Unicode M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ln>
                  <a:noFill/>
                </a:ln>
                <a:solidFill>
                  <a:srgbClr val="000000"/>
                </a:solidFill>
                <a:effectLst/>
                <a:latin typeface="Times New Roman" panose="02020603050405020304" pitchFamily="18" charset="0"/>
                <a:ea typeface="Arial Unicode MS"/>
                <a:cs typeface="Arial Unicode MS"/>
              </a:rPr>
              <a:t>Timekeeper/facilitator: </a:t>
            </a:r>
            <a:r>
              <a:rPr lang="en-US" sz="1200" dirty="0">
                <a:ln>
                  <a:noFill/>
                </a:ln>
                <a:solidFill>
                  <a:srgbClr val="000000"/>
                </a:solidFill>
                <a:effectLst/>
                <a:latin typeface="Times New Roman" panose="02020603050405020304" pitchFamily="18" charset="0"/>
                <a:ea typeface="Arial Unicode MS"/>
                <a:cs typeface="Arial Unicode MS"/>
              </a:rPr>
              <a:t>Make sure everyone that wants to share has a chance to do so tending to the overall time of 30 minutes during this exercise. in the retreat setting of 30 minutes divide the time by the number of group members wishing to speak. </a:t>
            </a:r>
            <a:endParaRPr lang="en-US" sz="1200" dirty="0">
              <a:ln>
                <a:noFill/>
              </a:ln>
              <a:solidFill>
                <a:srgbClr val="000000"/>
              </a:solidFill>
              <a:effectLst/>
              <a:latin typeface="Helvetica Neue"/>
              <a:ea typeface="Arial Unicode MS"/>
              <a:cs typeface="Arial Unicode MS"/>
            </a:endParaRPr>
          </a:p>
          <a:p>
            <a:endParaRPr lang="en-US" dirty="0"/>
          </a:p>
        </p:txBody>
      </p:sp>
      <p:sp>
        <p:nvSpPr>
          <p:cNvPr id="4" name="Slide Number Placeholder 3"/>
          <p:cNvSpPr>
            <a:spLocks noGrp="1"/>
          </p:cNvSpPr>
          <p:nvPr>
            <p:ph type="sldNum" sz="quarter" idx="5"/>
          </p:nvPr>
        </p:nvSpPr>
        <p:spPr/>
        <p:txBody>
          <a:bodyPr/>
          <a:lstStyle/>
          <a:p>
            <a:fld id="{D23079A2-BCED-4DD1-89C1-1C16B9B2A922}" type="slidenum">
              <a:rPr lang="en-US" smtClean="0"/>
              <a:t>7</a:t>
            </a:fld>
            <a:endParaRPr lang="en-US"/>
          </a:p>
        </p:txBody>
      </p:sp>
    </p:spTree>
    <p:extLst>
      <p:ext uri="{BB962C8B-B14F-4D97-AF65-F5344CB8AC3E}">
        <p14:creationId xmlns:p14="http://schemas.microsoft.com/office/powerpoint/2010/main" val="637445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n>
                <a:noFill/>
              </a:ln>
              <a:solidFill>
                <a:srgbClr val="000000"/>
              </a:solidFill>
              <a:effectLst/>
              <a:latin typeface="Helvetica Neue"/>
              <a:ea typeface="Arial Unicode MS"/>
              <a:cs typeface="Arial Unicode M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ln>
                  <a:noFill/>
                </a:ln>
                <a:solidFill>
                  <a:srgbClr val="000000"/>
                </a:solidFill>
                <a:effectLst/>
                <a:latin typeface="Times New Roman" panose="02020603050405020304" pitchFamily="18" charset="0"/>
                <a:ea typeface="Arial Unicode MS"/>
                <a:cs typeface="Arial Unicode MS"/>
              </a:rPr>
              <a:t>Timekeeper/facilitator: </a:t>
            </a:r>
            <a:r>
              <a:rPr lang="en-US" sz="1200" dirty="0">
                <a:ln>
                  <a:noFill/>
                </a:ln>
                <a:solidFill>
                  <a:srgbClr val="000000"/>
                </a:solidFill>
                <a:effectLst/>
                <a:latin typeface="Times New Roman" panose="02020603050405020304" pitchFamily="18" charset="0"/>
                <a:ea typeface="Arial Unicode MS"/>
                <a:cs typeface="Arial Unicode MS"/>
              </a:rPr>
              <a:t>Make sure everyone that wants to share has a chance to do so tending to the overall time of 30 minutes during this exercise. in the retreat setting of 30 minutes divide the time by the number of group members wishing to speak. </a:t>
            </a:r>
            <a:endParaRPr lang="en-US" sz="1200" dirty="0">
              <a:ln>
                <a:noFill/>
              </a:ln>
              <a:solidFill>
                <a:srgbClr val="000000"/>
              </a:solidFill>
              <a:effectLst/>
              <a:latin typeface="Helvetica Neue"/>
              <a:ea typeface="Arial Unicode MS"/>
              <a:cs typeface="Arial Unicode MS"/>
            </a:endParaRPr>
          </a:p>
          <a:p>
            <a:endParaRPr lang="en-US" dirty="0"/>
          </a:p>
        </p:txBody>
      </p:sp>
      <p:sp>
        <p:nvSpPr>
          <p:cNvPr id="4" name="Slide Number Placeholder 3"/>
          <p:cNvSpPr>
            <a:spLocks noGrp="1"/>
          </p:cNvSpPr>
          <p:nvPr>
            <p:ph type="sldNum" sz="quarter" idx="5"/>
          </p:nvPr>
        </p:nvSpPr>
        <p:spPr/>
        <p:txBody>
          <a:bodyPr/>
          <a:lstStyle/>
          <a:p>
            <a:fld id="{D23079A2-BCED-4DD1-89C1-1C16B9B2A922}" type="slidenum">
              <a:rPr lang="en-US" smtClean="0"/>
              <a:t>8</a:t>
            </a:fld>
            <a:endParaRPr lang="en-US"/>
          </a:p>
        </p:txBody>
      </p:sp>
    </p:spTree>
    <p:extLst>
      <p:ext uri="{BB962C8B-B14F-4D97-AF65-F5344CB8AC3E}">
        <p14:creationId xmlns:p14="http://schemas.microsoft.com/office/powerpoint/2010/main" val="2459100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469CF-03FD-4974-87A0-449D86F5B5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4E5746-2776-4256-AE14-C79D9472D7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A76E8D-C462-49C6-876A-AF06734A5F91}"/>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5" name="Footer Placeholder 4">
            <a:extLst>
              <a:ext uri="{FF2B5EF4-FFF2-40B4-BE49-F238E27FC236}">
                <a16:creationId xmlns:a16="http://schemas.microsoft.com/office/drawing/2014/main" id="{E1DDDC2D-EAD9-4EFD-9CA4-F726D9B7A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D1D8D-D566-4998-AFF0-56EE523F247E}"/>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1245051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5C22C-F8EC-47F9-B959-283157C568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D64B91-B207-4754-9BAE-F3E5E32A7E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838AD-4E3F-40CA-B380-C88E552FDE9D}"/>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5" name="Footer Placeholder 4">
            <a:extLst>
              <a:ext uri="{FF2B5EF4-FFF2-40B4-BE49-F238E27FC236}">
                <a16:creationId xmlns:a16="http://schemas.microsoft.com/office/drawing/2014/main" id="{C697984D-4271-42E8-934C-4947928389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B412A-63C8-4C3F-9222-7862BD3DAB5E}"/>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2773100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57C99F-76FD-4DA4-A941-06E3A5ED2D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81AC6C-4D3C-4ECA-BF7B-8D2B77E75D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79CEAE-CB66-4653-A970-7345A61D7199}"/>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5" name="Footer Placeholder 4">
            <a:extLst>
              <a:ext uri="{FF2B5EF4-FFF2-40B4-BE49-F238E27FC236}">
                <a16:creationId xmlns:a16="http://schemas.microsoft.com/office/drawing/2014/main" id="{712533A4-EBE8-4CF1-9401-2C24AB8C4A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388A3D-7431-43F3-BCE5-F646F12B8395}"/>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186029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8364E-87C5-4409-BE5B-D900C6C7A4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788BA8-C0AA-4550-99D5-3487DA8F8E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7BE95F-9F36-473D-A19F-49E48A423C18}"/>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5" name="Footer Placeholder 4">
            <a:extLst>
              <a:ext uri="{FF2B5EF4-FFF2-40B4-BE49-F238E27FC236}">
                <a16:creationId xmlns:a16="http://schemas.microsoft.com/office/drawing/2014/main" id="{F20C7E0D-F605-4AE7-8C56-C625BB5BA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AB328-1BAD-408D-B6B2-884DC3194D71}"/>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420372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8ACF3-E3F5-42FB-9573-AFEF9F5B5D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35409B-853D-4D6F-8CBB-1A73773B25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D7354D-E476-40AA-A786-FBE021386F88}"/>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5" name="Footer Placeholder 4">
            <a:extLst>
              <a:ext uri="{FF2B5EF4-FFF2-40B4-BE49-F238E27FC236}">
                <a16:creationId xmlns:a16="http://schemas.microsoft.com/office/drawing/2014/main" id="{BAA1CCE0-2F44-400A-AD85-038D7C902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ECBAE-873E-4757-A495-DE1F4ACF7AFE}"/>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12271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9F51E-43BC-4782-821F-41D6D78881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CFD661-3D60-4B0F-8672-7CC450DC24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C8FEFB-F135-4B93-A65C-5C3975750D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F550A7-B5BD-4115-977C-926F969ACE22}"/>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6" name="Footer Placeholder 5">
            <a:extLst>
              <a:ext uri="{FF2B5EF4-FFF2-40B4-BE49-F238E27FC236}">
                <a16:creationId xmlns:a16="http://schemas.microsoft.com/office/drawing/2014/main" id="{C48C313A-D3BC-4516-AA68-5E759594C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E8A868-E5A0-4DDD-87E7-1114AA841C28}"/>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301464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F8487-CEC4-4267-B1B1-0DE8DE443F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9A18E8-7015-40E9-BCB6-2654BBC2B6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CC29FB-AC85-4535-80B6-03CF37E5CD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63065B-4024-4AA1-85A8-114570D3E1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A1E4DC-9938-446E-BEF6-4F4B436DA2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1DFF11-29BC-48A4-9231-C6D2213794DA}"/>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8" name="Footer Placeholder 7">
            <a:extLst>
              <a:ext uri="{FF2B5EF4-FFF2-40B4-BE49-F238E27FC236}">
                <a16:creationId xmlns:a16="http://schemas.microsoft.com/office/drawing/2014/main" id="{60BE6824-B7E0-45CE-9CC9-7BB81F5E73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E79F84-F441-40E2-BA14-E6BEA58BD92B}"/>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930280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796D1-E90E-41BB-BE18-6DCA53F51A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6B4745-D73E-4D45-9546-6E1EA40F3AAE}"/>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4" name="Footer Placeholder 3">
            <a:extLst>
              <a:ext uri="{FF2B5EF4-FFF2-40B4-BE49-F238E27FC236}">
                <a16:creationId xmlns:a16="http://schemas.microsoft.com/office/drawing/2014/main" id="{3D1EFC80-381F-4E53-A00E-DE034B1E7E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6F0FB3-9B80-4405-B116-A8F2DC7645AF}"/>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3785298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A95A5D-B253-40DD-B9EF-A16B8E9AB2B5}"/>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3" name="Footer Placeholder 2">
            <a:extLst>
              <a:ext uri="{FF2B5EF4-FFF2-40B4-BE49-F238E27FC236}">
                <a16:creationId xmlns:a16="http://schemas.microsoft.com/office/drawing/2014/main" id="{455D3C1C-D92A-464F-8418-50FD6D29A8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380083-0F00-4784-989A-D13CD2591D93}"/>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267471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48660-0745-4515-9952-43333E0F9E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8699C2-ABCD-428A-867D-2F2FAF29DE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F7C712-52FF-4BF8-8091-7AE332EE9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236D4F-F0C1-49D7-9166-C1292DAE5DAD}"/>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6" name="Footer Placeholder 5">
            <a:extLst>
              <a:ext uri="{FF2B5EF4-FFF2-40B4-BE49-F238E27FC236}">
                <a16:creationId xmlns:a16="http://schemas.microsoft.com/office/drawing/2014/main" id="{5BCA8E70-D5E4-4AC4-9B6A-2B5EEB68D9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AC19CD-13BC-40DC-9DC3-CD3FF4B27065}"/>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3177011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B6C1D-466D-468F-8C85-430DD7A63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9E797C-D245-4E40-8ACA-517C2CB8A0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9E73D3-1760-4937-A794-4798AAA0A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753164-78BC-4E2E-81C0-67BDA1BA31F0}"/>
              </a:ext>
            </a:extLst>
          </p:cNvPr>
          <p:cNvSpPr>
            <a:spLocks noGrp="1"/>
          </p:cNvSpPr>
          <p:nvPr>
            <p:ph type="dt" sz="half" idx="10"/>
          </p:nvPr>
        </p:nvSpPr>
        <p:spPr/>
        <p:txBody>
          <a:bodyPr/>
          <a:lstStyle/>
          <a:p>
            <a:fld id="{06A19CEE-EADE-41A1-9828-AADBE08E2623}" type="datetimeFigureOut">
              <a:rPr lang="en-US" smtClean="0"/>
              <a:t>2/20/2021</a:t>
            </a:fld>
            <a:endParaRPr lang="en-US"/>
          </a:p>
        </p:txBody>
      </p:sp>
      <p:sp>
        <p:nvSpPr>
          <p:cNvPr id="6" name="Footer Placeholder 5">
            <a:extLst>
              <a:ext uri="{FF2B5EF4-FFF2-40B4-BE49-F238E27FC236}">
                <a16:creationId xmlns:a16="http://schemas.microsoft.com/office/drawing/2014/main" id="{67B3FA68-F0ED-4666-ACD9-538B2F2B6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048F61-29CD-4E82-92C1-19BC4C17DD42}"/>
              </a:ext>
            </a:extLst>
          </p:cNvPr>
          <p:cNvSpPr>
            <a:spLocks noGrp="1"/>
          </p:cNvSpPr>
          <p:nvPr>
            <p:ph type="sldNum" sz="quarter" idx="12"/>
          </p:nvPr>
        </p:nvSpPr>
        <p:spPr/>
        <p:txBody>
          <a:bodyPr/>
          <a:lstStyle/>
          <a:p>
            <a:fld id="{EEE2DD65-F425-4D85-8C03-3335E658A2D9}" type="slidenum">
              <a:rPr lang="en-US" smtClean="0"/>
              <a:t>‹#›</a:t>
            </a:fld>
            <a:endParaRPr lang="en-US"/>
          </a:p>
        </p:txBody>
      </p:sp>
    </p:spTree>
    <p:extLst>
      <p:ext uri="{BB962C8B-B14F-4D97-AF65-F5344CB8AC3E}">
        <p14:creationId xmlns:p14="http://schemas.microsoft.com/office/powerpoint/2010/main" val="198027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0"/>
            <a:lum/>
          </a:blip>
          <a:srcRect/>
          <a:stretch>
            <a:fillRect t="-10000" b="-1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A4FDA8-BE32-41D4-9ADE-E5E4281EF4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F07421-7045-4B06-BC30-EE2BAFF481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E7BF55-98DC-4954-B2B1-3E3AF387D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19CEE-EADE-41A1-9828-AADBE08E2623}" type="datetimeFigureOut">
              <a:rPr lang="en-US" smtClean="0"/>
              <a:t>2/20/2021</a:t>
            </a:fld>
            <a:endParaRPr lang="en-US"/>
          </a:p>
        </p:txBody>
      </p:sp>
      <p:sp>
        <p:nvSpPr>
          <p:cNvPr id="5" name="Footer Placeholder 4">
            <a:extLst>
              <a:ext uri="{FF2B5EF4-FFF2-40B4-BE49-F238E27FC236}">
                <a16:creationId xmlns:a16="http://schemas.microsoft.com/office/drawing/2014/main" id="{6B17DE87-123F-488B-8E08-7B3E2C354B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572312-81CC-4D37-B923-040998D1BA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2DD65-F425-4D85-8C03-3335E658A2D9}" type="slidenum">
              <a:rPr lang="en-US" smtClean="0"/>
              <a:t>‹#›</a:t>
            </a:fld>
            <a:endParaRPr lang="en-US"/>
          </a:p>
        </p:txBody>
      </p:sp>
    </p:spTree>
    <p:extLst>
      <p:ext uri="{BB962C8B-B14F-4D97-AF65-F5344CB8AC3E}">
        <p14:creationId xmlns:p14="http://schemas.microsoft.com/office/powerpoint/2010/main" val="2480624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C7E55-7278-47D7-B095-334B8B6DFD3F}"/>
              </a:ext>
            </a:extLst>
          </p:cNvPr>
          <p:cNvSpPr txBox="1"/>
          <p:nvPr/>
        </p:nvSpPr>
        <p:spPr>
          <a:xfrm>
            <a:off x="2771775" y="723072"/>
            <a:ext cx="9098861" cy="769441"/>
          </a:xfrm>
          <a:prstGeom prst="rect">
            <a:avLst/>
          </a:prstGeom>
          <a:noFill/>
        </p:spPr>
        <p:txBody>
          <a:bodyPr wrap="square" rtlCol="0">
            <a:spAutoFit/>
          </a:bodyPr>
          <a:lstStyle/>
          <a:p>
            <a:pPr algn="ctr"/>
            <a:r>
              <a:rPr lang="en-US" sz="4400" b="1" dirty="0">
                <a:solidFill>
                  <a:srgbClr val="BD0202"/>
                </a:solidFill>
                <a:latin typeface="Arial" panose="020B0604020202020204" pitchFamily="34" charset="0"/>
                <a:cs typeface="Arial" panose="020B0604020202020204" pitchFamily="34" charset="0"/>
              </a:rPr>
              <a:t>Compassionate Conversations</a:t>
            </a:r>
          </a:p>
        </p:txBody>
      </p:sp>
      <p:sp>
        <p:nvSpPr>
          <p:cNvPr id="3" name="TextBox 2">
            <a:extLst>
              <a:ext uri="{FF2B5EF4-FFF2-40B4-BE49-F238E27FC236}">
                <a16:creationId xmlns:a16="http://schemas.microsoft.com/office/drawing/2014/main" id="{0BE3B19C-52F6-4D69-9704-9BFE241A5AC2}"/>
              </a:ext>
            </a:extLst>
          </p:cNvPr>
          <p:cNvSpPr txBox="1"/>
          <p:nvPr/>
        </p:nvSpPr>
        <p:spPr>
          <a:xfrm>
            <a:off x="4514850" y="2313747"/>
            <a:ext cx="7165286" cy="3170099"/>
          </a:xfrm>
          <a:prstGeom prst="rect">
            <a:avLst/>
          </a:prstGeom>
          <a:noFill/>
        </p:spPr>
        <p:txBody>
          <a:bodyPr wrap="square" rtlCol="0">
            <a:spAutoFit/>
          </a:bodyPr>
          <a:lstStyle/>
          <a:p>
            <a:pPr algn="ctr"/>
            <a:r>
              <a:rPr lang="en-US" sz="3200" b="1" dirty="0">
                <a:solidFill>
                  <a:srgbClr val="BD0202"/>
                </a:solidFill>
                <a:latin typeface="Arial" panose="020B0604020202020204" pitchFamily="34" charset="0"/>
                <a:cs typeface="Arial" panose="020B0604020202020204" pitchFamily="34" charset="0"/>
              </a:rPr>
              <a:t>“Learning to truly listen to one another is the beginning of new understanding and compassion, which deepens and broadens our sense of community.”</a:t>
            </a:r>
          </a:p>
          <a:p>
            <a:pPr algn="ctr"/>
            <a:endParaRPr lang="en-US" sz="2000" b="1" i="1" dirty="0">
              <a:solidFill>
                <a:srgbClr val="BD0202"/>
              </a:solidFill>
              <a:latin typeface="Arial" panose="020B0604020202020204" pitchFamily="34" charset="0"/>
              <a:cs typeface="Arial" panose="020B0604020202020204" pitchFamily="34" charset="0"/>
            </a:endParaRPr>
          </a:p>
          <a:p>
            <a:pPr algn="ctr"/>
            <a:r>
              <a:rPr lang="en-US" sz="2000" b="1" i="1" dirty="0">
                <a:solidFill>
                  <a:srgbClr val="BD0202"/>
                </a:solidFill>
                <a:latin typeface="Arial" panose="020B0604020202020204" pitchFamily="34" charset="0"/>
                <a:cs typeface="Arial" panose="020B0604020202020204" pitchFamily="34" charset="0"/>
              </a:rPr>
              <a:t>Practicing the Sacred Art of Listening </a:t>
            </a:r>
            <a:r>
              <a:rPr lang="en-US" sz="2000" b="1" dirty="0">
                <a:solidFill>
                  <a:srgbClr val="BD0202"/>
                </a:solidFill>
                <a:latin typeface="Arial" panose="020B0604020202020204" pitchFamily="34" charset="0"/>
                <a:cs typeface="Arial" panose="020B0604020202020204" pitchFamily="34" charset="0"/>
              </a:rPr>
              <a:t>by Kay Lindahl</a:t>
            </a:r>
          </a:p>
        </p:txBody>
      </p:sp>
    </p:spTree>
    <p:extLst>
      <p:ext uri="{BB962C8B-B14F-4D97-AF65-F5344CB8AC3E}">
        <p14:creationId xmlns:p14="http://schemas.microsoft.com/office/powerpoint/2010/main" val="115823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C7E55-7278-47D7-B095-334B8B6DFD3F}"/>
              </a:ext>
            </a:extLst>
          </p:cNvPr>
          <p:cNvSpPr txBox="1"/>
          <p:nvPr/>
        </p:nvSpPr>
        <p:spPr>
          <a:xfrm>
            <a:off x="2940269" y="442577"/>
            <a:ext cx="6677025" cy="707886"/>
          </a:xfrm>
          <a:prstGeom prst="rect">
            <a:avLst/>
          </a:prstGeom>
          <a:noFill/>
        </p:spPr>
        <p:txBody>
          <a:bodyPr wrap="square" rtlCol="0">
            <a:spAutoFit/>
          </a:bodyPr>
          <a:lstStyle/>
          <a:p>
            <a:pPr algn="ctr"/>
            <a:r>
              <a:rPr lang="en-US" sz="4000" b="1" dirty="0">
                <a:solidFill>
                  <a:srgbClr val="BD0202"/>
                </a:solidFill>
                <a:latin typeface="Arial" panose="020B0604020202020204" pitchFamily="34" charset="0"/>
                <a:cs typeface="Arial" panose="020B0604020202020204" pitchFamily="34" charset="0"/>
              </a:rPr>
              <a:t>Listening Presence</a:t>
            </a:r>
          </a:p>
        </p:txBody>
      </p:sp>
      <p:sp>
        <p:nvSpPr>
          <p:cNvPr id="3" name="TextBox 2">
            <a:extLst>
              <a:ext uri="{FF2B5EF4-FFF2-40B4-BE49-F238E27FC236}">
                <a16:creationId xmlns:a16="http://schemas.microsoft.com/office/drawing/2014/main" id="{0BE3B19C-52F6-4D69-9704-9BFE241A5AC2}"/>
              </a:ext>
            </a:extLst>
          </p:cNvPr>
          <p:cNvSpPr txBox="1"/>
          <p:nvPr/>
        </p:nvSpPr>
        <p:spPr>
          <a:xfrm>
            <a:off x="4409747" y="1311241"/>
            <a:ext cx="7489136" cy="5262979"/>
          </a:xfrm>
          <a:prstGeom prst="rect">
            <a:avLst/>
          </a:prstGeom>
          <a:noFill/>
        </p:spPr>
        <p:txBody>
          <a:bodyPr wrap="square" rtlCol="0">
            <a:spAutoFit/>
          </a:bodyPr>
          <a:lstStyle/>
          <a:p>
            <a:pPr marL="342900" indent="-342900">
              <a:buFont typeface="Arial" panose="020B0604020202020204" pitchFamily="34" charset="0"/>
              <a:buChar char="•"/>
            </a:pPr>
            <a:r>
              <a:rPr lang="en-US" sz="2800" b="1" dirty="0">
                <a:solidFill>
                  <a:srgbClr val="BD0202"/>
                </a:solidFill>
                <a:latin typeface="Arial" panose="020B0604020202020204" pitchFamily="34" charset="0"/>
                <a:cs typeface="Arial" panose="020B0604020202020204" pitchFamily="34" charset="0"/>
              </a:rPr>
              <a:t>Contemplative Listening </a:t>
            </a:r>
          </a:p>
          <a:p>
            <a:pPr marL="800100" lvl="1" indent="-342900">
              <a:buFont typeface="Arial" panose="020B0604020202020204" pitchFamily="34" charset="0"/>
              <a:buChar char="•"/>
            </a:pPr>
            <a:r>
              <a:rPr lang="en-US" sz="2800" b="1" dirty="0">
                <a:solidFill>
                  <a:srgbClr val="BD0202"/>
                </a:solidFill>
                <a:latin typeface="Arial" panose="020B0604020202020204" pitchFamily="34" charset="0"/>
                <a:cs typeface="Arial" panose="020B0604020202020204" pitchFamily="34" charset="0"/>
              </a:rPr>
              <a:t>Listening to God in the silence and stillness </a:t>
            </a:r>
          </a:p>
          <a:p>
            <a:pPr marL="342900" indent="-342900">
              <a:buFont typeface="Arial" panose="020B0604020202020204" pitchFamily="34" charset="0"/>
              <a:buChar char="•"/>
            </a:pPr>
            <a:endParaRPr lang="en-US" sz="28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800" b="1" dirty="0">
                <a:solidFill>
                  <a:srgbClr val="BD0202"/>
                </a:solidFill>
                <a:latin typeface="Arial" panose="020B0604020202020204" pitchFamily="34" charset="0"/>
                <a:cs typeface="Arial" panose="020B0604020202020204" pitchFamily="34" charset="0"/>
              </a:rPr>
              <a:t>Reflective Listening </a:t>
            </a:r>
          </a:p>
          <a:p>
            <a:pPr marL="800100" lvl="1" indent="-342900">
              <a:buFont typeface="Arial" panose="020B0604020202020204" pitchFamily="34" charset="0"/>
              <a:buChar char="•"/>
            </a:pPr>
            <a:r>
              <a:rPr lang="en-US" sz="2800" b="1" dirty="0">
                <a:solidFill>
                  <a:srgbClr val="BD0202"/>
                </a:solidFill>
                <a:latin typeface="Arial" panose="020B0604020202020204" pitchFamily="34" charset="0"/>
                <a:cs typeface="Arial" panose="020B0604020202020204" pitchFamily="34" charset="0"/>
              </a:rPr>
              <a:t>Listening to ourselves as we have slowed down, listening inward to our mind, body, and soul</a:t>
            </a:r>
          </a:p>
          <a:p>
            <a:pPr marL="342900" indent="-342900">
              <a:buFont typeface="Arial" panose="020B0604020202020204" pitchFamily="34" charset="0"/>
              <a:buChar char="•"/>
            </a:pPr>
            <a:endParaRPr lang="en-US" sz="28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800" b="1" dirty="0">
                <a:solidFill>
                  <a:srgbClr val="BD0202"/>
                </a:solidFill>
                <a:latin typeface="Arial" panose="020B0604020202020204" pitchFamily="34" charset="0"/>
                <a:cs typeface="Arial" panose="020B0604020202020204" pitchFamily="34" charset="0"/>
              </a:rPr>
              <a:t>Heart Listening </a:t>
            </a:r>
          </a:p>
          <a:p>
            <a:pPr marL="800100" lvl="1" indent="-342900">
              <a:buFont typeface="Arial" panose="020B0604020202020204" pitchFamily="34" charset="0"/>
              <a:buChar char="•"/>
            </a:pPr>
            <a:r>
              <a:rPr lang="en-US" sz="2800" b="1" dirty="0">
                <a:solidFill>
                  <a:srgbClr val="BD0202"/>
                </a:solidFill>
                <a:latin typeface="Arial" panose="020B0604020202020204" pitchFamily="34" charset="0"/>
                <a:cs typeface="Arial" panose="020B0604020202020204" pitchFamily="34" charset="0"/>
              </a:rPr>
              <a:t>Listening to one another, connecting at a deeper level</a:t>
            </a:r>
          </a:p>
        </p:txBody>
      </p:sp>
    </p:spTree>
    <p:extLst>
      <p:ext uri="{BB962C8B-B14F-4D97-AF65-F5344CB8AC3E}">
        <p14:creationId xmlns:p14="http://schemas.microsoft.com/office/powerpoint/2010/main" val="2950431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C7E55-7278-47D7-B095-334B8B6DFD3F}"/>
              </a:ext>
            </a:extLst>
          </p:cNvPr>
          <p:cNvSpPr txBox="1"/>
          <p:nvPr/>
        </p:nvSpPr>
        <p:spPr>
          <a:xfrm>
            <a:off x="3019425" y="932622"/>
            <a:ext cx="6677025" cy="1323439"/>
          </a:xfrm>
          <a:prstGeom prst="rect">
            <a:avLst/>
          </a:prstGeom>
          <a:noFill/>
        </p:spPr>
        <p:txBody>
          <a:bodyPr wrap="square" rtlCol="0">
            <a:spAutoFit/>
          </a:bodyPr>
          <a:lstStyle/>
          <a:p>
            <a:pPr algn="ctr"/>
            <a:r>
              <a:rPr lang="en-US" sz="4000" b="1" dirty="0">
                <a:solidFill>
                  <a:srgbClr val="BD0202"/>
                </a:solidFill>
                <a:latin typeface="Arial" panose="020B0604020202020204" pitchFamily="34" charset="0"/>
                <a:cs typeface="Arial" panose="020B0604020202020204" pitchFamily="34" charset="0"/>
              </a:rPr>
              <a:t>Heart Listening</a:t>
            </a:r>
          </a:p>
          <a:p>
            <a:pPr algn="ctr"/>
            <a:endParaRPr lang="en-US" sz="4000" b="1" dirty="0">
              <a:solidFill>
                <a:srgbClr val="BD0202"/>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0BE3B19C-52F6-4D69-9704-9BFE241A5AC2}"/>
              </a:ext>
            </a:extLst>
          </p:cNvPr>
          <p:cNvSpPr txBox="1"/>
          <p:nvPr/>
        </p:nvSpPr>
        <p:spPr>
          <a:xfrm>
            <a:off x="4695825" y="2448431"/>
            <a:ext cx="7165286" cy="3724096"/>
          </a:xfrm>
          <a:prstGeom prst="rect">
            <a:avLst/>
          </a:prstGeom>
          <a:noFill/>
        </p:spPr>
        <p:txBody>
          <a:bodyPr wrap="square" rtlCol="0">
            <a:spAutoFit/>
          </a:bodyPr>
          <a:lstStyle/>
          <a:p>
            <a:pPr algn="ctr"/>
            <a:r>
              <a:rPr lang="en-US" sz="3200" b="1" dirty="0">
                <a:solidFill>
                  <a:srgbClr val="BD0202"/>
                </a:solidFill>
                <a:latin typeface="Arial" panose="020B0604020202020204" pitchFamily="34" charset="0"/>
                <a:cs typeface="Arial" panose="020B0604020202020204" pitchFamily="34" charset="0"/>
              </a:rPr>
              <a:t>“Being truly listened to is one of </a:t>
            </a:r>
          </a:p>
          <a:p>
            <a:pPr algn="ctr"/>
            <a:r>
              <a:rPr lang="en-US" sz="3200" b="1" dirty="0">
                <a:solidFill>
                  <a:srgbClr val="BD0202"/>
                </a:solidFill>
                <a:latin typeface="Arial" panose="020B0604020202020204" pitchFamily="34" charset="0"/>
                <a:cs typeface="Arial" panose="020B0604020202020204" pitchFamily="34" charset="0"/>
              </a:rPr>
              <a:t>the greatest gifts we can give each other.”</a:t>
            </a:r>
          </a:p>
          <a:p>
            <a:pPr algn="ctr"/>
            <a:endParaRPr lang="en-US" sz="3200" b="1" dirty="0">
              <a:solidFill>
                <a:srgbClr val="BD0202"/>
              </a:solidFill>
              <a:latin typeface="Arial" panose="020B0604020202020204" pitchFamily="34" charset="0"/>
              <a:cs typeface="Arial" panose="020B0604020202020204" pitchFamily="34" charset="0"/>
            </a:endParaRPr>
          </a:p>
          <a:p>
            <a:pPr algn="ctr"/>
            <a:r>
              <a:rPr lang="en-US" sz="3200" b="1" dirty="0">
                <a:solidFill>
                  <a:srgbClr val="BD0202"/>
                </a:solidFill>
                <a:latin typeface="Arial" panose="020B0604020202020204" pitchFamily="34" charset="0"/>
                <a:cs typeface="Arial" panose="020B0604020202020204" pitchFamily="34" charset="0"/>
              </a:rPr>
              <a:t>“Heart Listening opens up what is </a:t>
            </a:r>
          </a:p>
          <a:p>
            <a:pPr algn="ctr"/>
            <a:r>
              <a:rPr lang="en-US" sz="3200" b="1" dirty="0">
                <a:solidFill>
                  <a:srgbClr val="BD0202"/>
                </a:solidFill>
                <a:latin typeface="Arial" panose="020B0604020202020204" pitchFamily="34" charset="0"/>
                <a:cs typeface="Arial" panose="020B0604020202020204" pitchFamily="34" charset="0"/>
              </a:rPr>
              <a:t>sacred inside us, releasing love.”</a:t>
            </a:r>
          </a:p>
          <a:p>
            <a:pPr algn="ctr"/>
            <a:endParaRPr lang="en-US" sz="2400" b="1" dirty="0">
              <a:solidFill>
                <a:srgbClr val="BD0202"/>
              </a:solidFill>
              <a:latin typeface="Arial" panose="020B0604020202020204" pitchFamily="34" charset="0"/>
              <a:cs typeface="Arial" panose="020B0604020202020204" pitchFamily="34" charset="0"/>
            </a:endParaRPr>
          </a:p>
          <a:p>
            <a:pPr algn="ctr"/>
            <a:r>
              <a:rPr lang="en-US" sz="2000" b="1" i="1" dirty="0">
                <a:solidFill>
                  <a:srgbClr val="BD0202"/>
                </a:solidFill>
                <a:latin typeface="Arial" panose="020B0604020202020204" pitchFamily="34" charset="0"/>
                <a:cs typeface="Arial" panose="020B0604020202020204" pitchFamily="34" charset="0"/>
              </a:rPr>
              <a:t>The Sacred Art of Listening </a:t>
            </a:r>
            <a:r>
              <a:rPr lang="en-US" sz="2000" b="1" dirty="0">
                <a:solidFill>
                  <a:srgbClr val="BD0202"/>
                </a:solidFill>
                <a:latin typeface="Arial" panose="020B0604020202020204" pitchFamily="34" charset="0"/>
                <a:cs typeface="Arial" panose="020B0604020202020204" pitchFamily="34" charset="0"/>
              </a:rPr>
              <a:t>by Kay Lindahl</a:t>
            </a:r>
          </a:p>
        </p:txBody>
      </p:sp>
    </p:spTree>
    <p:extLst>
      <p:ext uri="{BB962C8B-B14F-4D97-AF65-F5344CB8AC3E}">
        <p14:creationId xmlns:p14="http://schemas.microsoft.com/office/powerpoint/2010/main" val="1355078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C7E55-7278-47D7-B095-334B8B6DFD3F}"/>
              </a:ext>
            </a:extLst>
          </p:cNvPr>
          <p:cNvSpPr txBox="1"/>
          <p:nvPr/>
        </p:nvSpPr>
        <p:spPr>
          <a:xfrm>
            <a:off x="3019425" y="932622"/>
            <a:ext cx="5015622" cy="707886"/>
          </a:xfrm>
          <a:prstGeom prst="rect">
            <a:avLst/>
          </a:prstGeom>
          <a:noFill/>
        </p:spPr>
        <p:txBody>
          <a:bodyPr wrap="square" rtlCol="0">
            <a:spAutoFit/>
          </a:bodyPr>
          <a:lstStyle/>
          <a:p>
            <a:pPr algn="ctr"/>
            <a:r>
              <a:rPr lang="en-US" sz="4000" b="1" dirty="0">
                <a:solidFill>
                  <a:srgbClr val="BD0202"/>
                </a:solidFill>
                <a:latin typeface="Arial" panose="020B0604020202020204" pitchFamily="34" charset="0"/>
                <a:cs typeface="Arial" panose="020B0604020202020204" pitchFamily="34" charset="0"/>
              </a:rPr>
              <a:t>Heart Listening</a:t>
            </a:r>
          </a:p>
        </p:txBody>
      </p:sp>
      <p:sp>
        <p:nvSpPr>
          <p:cNvPr id="3" name="TextBox 2">
            <a:extLst>
              <a:ext uri="{FF2B5EF4-FFF2-40B4-BE49-F238E27FC236}">
                <a16:creationId xmlns:a16="http://schemas.microsoft.com/office/drawing/2014/main" id="{0BE3B19C-52F6-4D69-9704-9BFE241A5AC2}"/>
              </a:ext>
            </a:extLst>
          </p:cNvPr>
          <p:cNvSpPr txBox="1"/>
          <p:nvPr/>
        </p:nvSpPr>
        <p:spPr>
          <a:xfrm>
            <a:off x="4163438" y="1905506"/>
            <a:ext cx="8028562" cy="4154984"/>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Hospitality</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In silence and reflection</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Become fully present to one another</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Let go of distractions and personal agendas</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Conversation slows down</a:t>
            </a:r>
          </a:p>
          <a:p>
            <a:pPr marL="342900" indent="-342900">
              <a:buFont typeface="Arial" panose="020B0604020202020204" pitchFamily="34" charset="0"/>
              <a:buChar char="•"/>
            </a:pPr>
            <a:endParaRPr lang="en-US" sz="24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The Art of Dialogue is speaking and listening from the heart</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Suspend judgment, assumptions</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Speak for self</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Honor all for their own truth in their experience</a:t>
            </a:r>
          </a:p>
        </p:txBody>
      </p:sp>
    </p:spTree>
    <p:extLst>
      <p:ext uri="{BB962C8B-B14F-4D97-AF65-F5344CB8AC3E}">
        <p14:creationId xmlns:p14="http://schemas.microsoft.com/office/powerpoint/2010/main" val="3628485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C7E55-7278-47D7-B095-334B8B6DFD3F}"/>
              </a:ext>
            </a:extLst>
          </p:cNvPr>
          <p:cNvSpPr txBox="1"/>
          <p:nvPr/>
        </p:nvSpPr>
        <p:spPr>
          <a:xfrm>
            <a:off x="3019424" y="932622"/>
            <a:ext cx="8028561" cy="707886"/>
          </a:xfrm>
          <a:prstGeom prst="rect">
            <a:avLst/>
          </a:prstGeom>
          <a:noFill/>
        </p:spPr>
        <p:txBody>
          <a:bodyPr wrap="square" rtlCol="0">
            <a:spAutoFit/>
          </a:bodyPr>
          <a:lstStyle/>
          <a:p>
            <a:pPr algn="ctr"/>
            <a:r>
              <a:rPr lang="en-US" sz="4000" b="1" dirty="0">
                <a:solidFill>
                  <a:srgbClr val="BD0202"/>
                </a:solidFill>
                <a:latin typeface="Arial" panose="020B0604020202020204" pitchFamily="34" charset="0"/>
                <a:cs typeface="Arial" panose="020B0604020202020204" pitchFamily="34" charset="0"/>
              </a:rPr>
              <a:t>Heart Listening Exercise</a:t>
            </a:r>
          </a:p>
        </p:txBody>
      </p:sp>
      <p:sp>
        <p:nvSpPr>
          <p:cNvPr id="3" name="TextBox 2">
            <a:extLst>
              <a:ext uri="{FF2B5EF4-FFF2-40B4-BE49-F238E27FC236}">
                <a16:creationId xmlns:a16="http://schemas.microsoft.com/office/drawing/2014/main" id="{0BE3B19C-52F6-4D69-9704-9BFE241A5AC2}"/>
              </a:ext>
            </a:extLst>
          </p:cNvPr>
          <p:cNvSpPr txBox="1"/>
          <p:nvPr/>
        </p:nvSpPr>
        <p:spPr>
          <a:xfrm>
            <a:off x="4163438" y="1905506"/>
            <a:ext cx="8028562" cy="4154984"/>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Small Group Experience </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30 minutes, with reminder for 5 more minutes</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As a group, creating a safe space</a:t>
            </a:r>
          </a:p>
          <a:p>
            <a:pPr marL="800100" lvl="1" indent="-342900">
              <a:buFont typeface="Arial" panose="020B0604020202020204" pitchFamily="34" charset="0"/>
              <a:buChar char="•"/>
            </a:pPr>
            <a:endParaRPr lang="en-US" sz="2400" b="1" dirty="0">
              <a:solidFill>
                <a:srgbClr val="BD0202"/>
              </a:solidFill>
              <a:latin typeface="Arial" panose="020B0604020202020204" pitchFamily="34" charset="0"/>
              <a:cs typeface="Arial" panose="020B0604020202020204" pitchFamily="34" charset="0"/>
            </a:endParaRPr>
          </a:p>
          <a:p>
            <a:pPr algn="ctr"/>
            <a:r>
              <a:rPr lang="en-US" sz="2400" b="1" dirty="0">
                <a:solidFill>
                  <a:srgbClr val="BD0202"/>
                </a:solidFill>
                <a:latin typeface="Arial" panose="020B0604020202020204" pitchFamily="34" charset="0"/>
                <a:cs typeface="Arial" panose="020B0604020202020204" pitchFamily="34" charset="0"/>
              </a:rPr>
              <a:t>Question: </a:t>
            </a:r>
          </a:p>
          <a:p>
            <a:pPr algn="ctr"/>
            <a:r>
              <a:rPr lang="en-US" sz="2400" b="1" dirty="0">
                <a:solidFill>
                  <a:srgbClr val="BD0202"/>
                </a:solidFill>
                <a:latin typeface="Arial" panose="020B0604020202020204" pitchFamily="34" charset="0"/>
                <a:cs typeface="Arial" panose="020B0604020202020204" pitchFamily="34" charset="0"/>
              </a:rPr>
              <a:t>As we have sat with God, ourselves, and others today, what most wants to be </a:t>
            </a:r>
          </a:p>
          <a:p>
            <a:pPr algn="ctr"/>
            <a:r>
              <a:rPr lang="en-US" sz="2400" b="1" dirty="0">
                <a:solidFill>
                  <a:srgbClr val="BD0202"/>
                </a:solidFill>
                <a:latin typeface="Arial" panose="020B0604020202020204" pitchFamily="34" charset="0"/>
                <a:cs typeface="Arial" panose="020B0604020202020204" pitchFamily="34" charset="0"/>
              </a:rPr>
              <a:t>shared from your heart? </a:t>
            </a:r>
          </a:p>
          <a:p>
            <a:pPr algn="ctr"/>
            <a:r>
              <a:rPr lang="en-US" sz="2400" b="1" dirty="0">
                <a:solidFill>
                  <a:srgbClr val="BD0202"/>
                </a:solidFill>
                <a:latin typeface="Arial" panose="020B0604020202020204" pitchFamily="34" charset="0"/>
                <a:cs typeface="Arial" panose="020B0604020202020204" pitchFamily="34" charset="0"/>
              </a:rPr>
              <a:t>OR </a:t>
            </a:r>
          </a:p>
          <a:p>
            <a:pPr algn="ctr"/>
            <a:r>
              <a:rPr lang="en-US" sz="2400" b="1" dirty="0">
                <a:solidFill>
                  <a:srgbClr val="BD0202"/>
                </a:solidFill>
                <a:latin typeface="Arial" panose="020B0604020202020204" pitchFamily="34" charset="0"/>
                <a:cs typeface="Arial" panose="020B0604020202020204" pitchFamily="34" charset="0"/>
              </a:rPr>
              <a:t>What prayer practice from today </a:t>
            </a:r>
          </a:p>
          <a:p>
            <a:pPr algn="ctr"/>
            <a:r>
              <a:rPr lang="en-US" sz="2400" b="1" dirty="0">
                <a:solidFill>
                  <a:srgbClr val="BD0202"/>
                </a:solidFill>
                <a:latin typeface="Arial" panose="020B0604020202020204" pitchFamily="34" charset="0"/>
                <a:cs typeface="Arial" panose="020B0604020202020204" pitchFamily="34" charset="0"/>
              </a:rPr>
              <a:t>spoke to you most and why? </a:t>
            </a:r>
          </a:p>
        </p:txBody>
      </p:sp>
    </p:spTree>
    <p:extLst>
      <p:ext uri="{BB962C8B-B14F-4D97-AF65-F5344CB8AC3E}">
        <p14:creationId xmlns:p14="http://schemas.microsoft.com/office/powerpoint/2010/main" val="119450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C7E55-7278-47D7-B095-334B8B6DFD3F}"/>
              </a:ext>
            </a:extLst>
          </p:cNvPr>
          <p:cNvSpPr txBox="1"/>
          <p:nvPr/>
        </p:nvSpPr>
        <p:spPr>
          <a:xfrm>
            <a:off x="3019424" y="932622"/>
            <a:ext cx="8028561" cy="707886"/>
          </a:xfrm>
          <a:prstGeom prst="rect">
            <a:avLst/>
          </a:prstGeom>
          <a:noFill/>
        </p:spPr>
        <p:txBody>
          <a:bodyPr wrap="square" rtlCol="0">
            <a:spAutoFit/>
          </a:bodyPr>
          <a:lstStyle/>
          <a:p>
            <a:pPr algn="ctr"/>
            <a:r>
              <a:rPr lang="en-US" sz="4000" b="1" dirty="0">
                <a:solidFill>
                  <a:srgbClr val="BD0202"/>
                </a:solidFill>
                <a:latin typeface="Arial" panose="020B0604020202020204" pitchFamily="34" charset="0"/>
                <a:cs typeface="Arial" panose="020B0604020202020204" pitchFamily="34" charset="0"/>
              </a:rPr>
              <a:t>Heart Listening Exercise</a:t>
            </a:r>
          </a:p>
        </p:txBody>
      </p:sp>
      <p:sp>
        <p:nvSpPr>
          <p:cNvPr id="3" name="TextBox 2">
            <a:extLst>
              <a:ext uri="{FF2B5EF4-FFF2-40B4-BE49-F238E27FC236}">
                <a16:creationId xmlns:a16="http://schemas.microsoft.com/office/drawing/2014/main" id="{0BE3B19C-52F6-4D69-9704-9BFE241A5AC2}"/>
              </a:ext>
            </a:extLst>
          </p:cNvPr>
          <p:cNvSpPr txBox="1"/>
          <p:nvPr/>
        </p:nvSpPr>
        <p:spPr>
          <a:xfrm>
            <a:off x="4163438" y="1905506"/>
            <a:ext cx="7933312" cy="4524315"/>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As the speaker (sharing is not required)</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Practice sharing without interruption, fixing, problem solving, judgment, or feedback.</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Safe space to share what is being tugged or prodded by God. </a:t>
            </a:r>
          </a:p>
          <a:p>
            <a:pPr lvl="1"/>
            <a:endParaRPr lang="en-US" sz="24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As listeners – </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Listening is valued just as much as speaking</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Opportunity to honor others in their sharing</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There may be silence as the speaker pauses </a:t>
            </a:r>
          </a:p>
          <a:p>
            <a:pPr marL="800100" lvl="1"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This may feel awkward – stay focused on the speaker and if distracted note why</a:t>
            </a:r>
          </a:p>
        </p:txBody>
      </p:sp>
    </p:spTree>
    <p:extLst>
      <p:ext uri="{BB962C8B-B14F-4D97-AF65-F5344CB8AC3E}">
        <p14:creationId xmlns:p14="http://schemas.microsoft.com/office/powerpoint/2010/main" val="308301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C7E55-7278-47D7-B095-334B8B6DFD3F}"/>
              </a:ext>
            </a:extLst>
          </p:cNvPr>
          <p:cNvSpPr txBox="1"/>
          <p:nvPr/>
        </p:nvSpPr>
        <p:spPr>
          <a:xfrm>
            <a:off x="3019424" y="932622"/>
            <a:ext cx="8028561" cy="707886"/>
          </a:xfrm>
          <a:prstGeom prst="rect">
            <a:avLst/>
          </a:prstGeom>
          <a:noFill/>
        </p:spPr>
        <p:txBody>
          <a:bodyPr wrap="square" rtlCol="0">
            <a:spAutoFit/>
          </a:bodyPr>
          <a:lstStyle/>
          <a:p>
            <a:pPr algn="ctr"/>
            <a:r>
              <a:rPr lang="en-US" sz="4000" b="1" dirty="0">
                <a:solidFill>
                  <a:srgbClr val="BD0202"/>
                </a:solidFill>
                <a:latin typeface="Arial" panose="020B0604020202020204" pitchFamily="34" charset="0"/>
                <a:cs typeface="Arial" panose="020B0604020202020204" pitchFamily="34" charset="0"/>
              </a:rPr>
              <a:t>Small Group Housekeeping</a:t>
            </a:r>
          </a:p>
        </p:txBody>
      </p:sp>
      <p:sp>
        <p:nvSpPr>
          <p:cNvPr id="3" name="TextBox 2">
            <a:extLst>
              <a:ext uri="{FF2B5EF4-FFF2-40B4-BE49-F238E27FC236}">
                <a16:creationId xmlns:a16="http://schemas.microsoft.com/office/drawing/2014/main" id="{0BE3B19C-52F6-4D69-9704-9BFE241A5AC2}"/>
              </a:ext>
            </a:extLst>
          </p:cNvPr>
          <p:cNvSpPr txBox="1"/>
          <p:nvPr/>
        </p:nvSpPr>
        <p:spPr>
          <a:xfrm>
            <a:off x="4163438" y="1905506"/>
            <a:ext cx="7933312" cy="4154984"/>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Heart Listening in a Group handout on the retreat website</a:t>
            </a:r>
          </a:p>
          <a:p>
            <a:pPr marL="342900" indent="-342900">
              <a:buFont typeface="Arial" panose="020B0604020202020204" pitchFamily="34" charset="0"/>
              <a:buChar char="•"/>
            </a:pPr>
            <a:endParaRPr lang="en-US" sz="24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Facilitator – Timekeeper</a:t>
            </a:r>
          </a:p>
          <a:p>
            <a:pPr marL="342900" indent="-342900">
              <a:buFont typeface="Arial" panose="020B0604020202020204" pitchFamily="34" charset="0"/>
              <a:buChar char="•"/>
            </a:pPr>
            <a:endParaRPr lang="en-US" sz="24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Each speaker will have 5 minutes to share </a:t>
            </a:r>
          </a:p>
          <a:p>
            <a:pPr marL="342900" indent="-342900">
              <a:buFont typeface="Arial" panose="020B0604020202020204" pitchFamily="34" charset="0"/>
              <a:buChar char="•"/>
            </a:pPr>
            <a:endParaRPr lang="en-US" sz="24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30 minutes overall of sharing time, with a reminder for 5 more minutes</a:t>
            </a:r>
          </a:p>
          <a:p>
            <a:pPr marL="342900" indent="-342900">
              <a:buFont typeface="Arial" panose="020B0604020202020204" pitchFamily="34" charset="0"/>
              <a:buChar char="•"/>
            </a:pPr>
            <a:endParaRPr lang="en-US" sz="24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solidFill>
                  <a:srgbClr val="BD0202"/>
                </a:solidFill>
                <a:latin typeface="Arial" panose="020B0604020202020204" pitchFamily="34" charset="0"/>
                <a:cs typeface="Arial" panose="020B0604020202020204" pitchFamily="34" charset="0"/>
              </a:rPr>
              <a:t>Debriefing will be in the larger group</a:t>
            </a:r>
          </a:p>
        </p:txBody>
      </p:sp>
    </p:spTree>
    <p:extLst>
      <p:ext uri="{BB962C8B-B14F-4D97-AF65-F5344CB8AC3E}">
        <p14:creationId xmlns:p14="http://schemas.microsoft.com/office/powerpoint/2010/main" val="38683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C7E55-7278-47D7-B095-334B8B6DFD3F}"/>
              </a:ext>
            </a:extLst>
          </p:cNvPr>
          <p:cNvSpPr txBox="1"/>
          <p:nvPr/>
        </p:nvSpPr>
        <p:spPr>
          <a:xfrm>
            <a:off x="3238500" y="813970"/>
            <a:ext cx="4486275" cy="707886"/>
          </a:xfrm>
          <a:prstGeom prst="rect">
            <a:avLst/>
          </a:prstGeom>
          <a:noFill/>
        </p:spPr>
        <p:txBody>
          <a:bodyPr wrap="square" rtlCol="0">
            <a:spAutoFit/>
          </a:bodyPr>
          <a:lstStyle/>
          <a:p>
            <a:pPr algn="ctr"/>
            <a:r>
              <a:rPr lang="en-US" sz="4000" b="1" dirty="0">
                <a:solidFill>
                  <a:srgbClr val="BD0202"/>
                </a:solidFill>
                <a:latin typeface="Arial" panose="020B0604020202020204" pitchFamily="34" charset="0"/>
                <a:cs typeface="Arial" panose="020B0604020202020204" pitchFamily="34" charset="0"/>
              </a:rPr>
              <a:t>Resources</a:t>
            </a:r>
          </a:p>
        </p:txBody>
      </p:sp>
      <p:sp>
        <p:nvSpPr>
          <p:cNvPr id="3" name="TextBox 2">
            <a:extLst>
              <a:ext uri="{FF2B5EF4-FFF2-40B4-BE49-F238E27FC236}">
                <a16:creationId xmlns:a16="http://schemas.microsoft.com/office/drawing/2014/main" id="{0BE3B19C-52F6-4D69-9704-9BFE241A5AC2}"/>
              </a:ext>
            </a:extLst>
          </p:cNvPr>
          <p:cNvSpPr txBox="1"/>
          <p:nvPr/>
        </p:nvSpPr>
        <p:spPr>
          <a:xfrm>
            <a:off x="4125338" y="1521856"/>
            <a:ext cx="7933312" cy="5386090"/>
          </a:xfrm>
          <a:prstGeom prst="rect">
            <a:avLst/>
          </a:prstGeom>
          <a:noFill/>
        </p:spPr>
        <p:txBody>
          <a:bodyPr wrap="square" rtlCol="0">
            <a:spAutoFit/>
          </a:bodyPr>
          <a:lstStyle/>
          <a:p>
            <a:pPr marL="342900" indent="-342900">
              <a:buFont typeface="Arial" panose="020B0604020202020204" pitchFamily="34" charset="0"/>
              <a:buChar char="•"/>
            </a:pPr>
            <a:r>
              <a:rPr lang="en-US" sz="2000" i="1" dirty="0">
                <a:solidFill>
                  <a:srgbClr val="BD0202"/>
                </a:solidFill>
                <a:latin typeface="Arial" panose="020B0604020202020204" pitchFamily="34" charset="0"/>
                <a:cs typeface="Arial" panose="020B0604020202020204" pitchFamily="34" charset="0"/>
              </a:rPr>
              <a:t>The Sacred Art of Listening </a:t>
            </a:r>
            <a:r>
              <a:rPr lang="en-US" sz="2000" dirty="0">
                <a:solidFill>
                  <a:srgbClr val="BD0202"/>
                </a:solidFill>
                <a:latin typeface="Arial" panose="020B0604020202020204" pitchFamily="34" charset="0"/>
                <a:cs typeface="Arial" panose="020B0604020202020204" pitchFamily="34" charset="0"/>
              </a:rPr>
              <a:t>by Kay Lindahl</a:t>
            </a:r>
          </a:p>
          <a:p>
            <a:pPr marL="342900" indent="-342900">
              <a:buFont typeface="Arial" panose="020B0604020202020204" pitchFamily="34" charset="0"/>
              <a:buChar char="•"/>
            </a:pPr>
            <a:r>
              <a:rPr lang="en-US" sz="2000" i="1" dirty="0">
                <a:solidFill>
                  <a:srgbClr val="BD0202"/>
                </a:solidFill>
                <a:latin typeface="Arial" panose="020B0604020202020204" pitchFamily="34" charset="0"/>
                <a:cs typeface="Arial" panose="020B0604020202020204" pitchFamily="34" charset="0"/>
              </a:rPr>
              <a:t>Practicing the Sacred Art of Listening </a:t>
            </a:r>
            <a:r>
              <a:rPr lang="en-US" sz="2000" dirty="0">
                <a:solidFill>
                  <a:srgbClr val="BD0202"/>
                </a:solidFill>
                <a:latin typeface="Arial" panose="020B0604020202020204" pitchFamily="34" charset="0"/>
                <a:cs typeface="Arial" panose="020B0604020202020204" pitchFamily="34" charset="0"/>
              </a:rPr>
              <a:t>by Kay Lindahl</a:t>
            </a:r>
          </a:p>
          <a:p>
            <a:pPr marL="342900" indent="-342900">
              <a:buFont typeface="Arial" panose="020B0604020202020204" pitchFamily="34" charset="0"/>
              <a:buChar char="•"/>
            </a:pPr>
            <a:r>
              <a:rPr lang="en-US" sz="2000" i="1" dirty="0">
                <a:solidFill>
                  <a:srgbClr val="BD0202"/>
                </a:solidFill>
                <a:latin typeface="Arial" panose="020B0604020202020204" pitchFamily="34" charset="0"/>
                <a:cs typeface="Arial" panose="020B0604020202020204" pitchFamily="34" charset="0"/>
              </a:rPr>
              <a:t>The Sacred Art of Conversations </a:t>
            </a:r>
            <a:r>
              <a:rPr lang="en-US" sz="2000" dirty="0">
                <a:solidFill>
                  <a:srgbClr val="BD0202"/>
                </a:solidFill>
                <a:latin typeface="Arial" panose="020B0604020202020204" pitchFamily="34" charset="0"/>
                <a:cs typeface="Arial" panose="020B0604020202020204" pitchFamily="34" charset="0"/>
              </a:rPr>
              <a:t>by Diane Millis</a:t>
            </a:r>
          </a:p>
          <a:p>
            <a:pPr marL="342900" indent="-342900">
              <a:buFont typeface="Arial" panose="020B0604020202020204" pitchFamily="34" charset="0"/>
              <a:buChar char="•"/>
            </a:pPr>
            <a:r>
              <a:rPr lang="en-US" sz="2000" i="1" dirty="0">
                <a:solidFill>
                  <a:srgbClr val="BD0202"/>
                </a:solidFill>
                <a:latin typeface="Arial" panose="020B0604020202020204" pitchFamily="34" charset="0"/>
                <a:cs typeface="Arial" panose="020B0604020202020204" pitchFamily="34" charset="0"/>
              </a:rPr>
              <a:t>turning to one another: simple conversations to restore hope to the future</a:t>
            </a:r>
            <a:r>
              <a:rPr lang="en-US" sz="2000" dirty="0">
                <a:solidFill>
                  <a:srgbClr val="BD0202"/>
                </a:solidFill>
                <a:latin typeface="Arial" panose="020B0604020202020204" pitchFamily="34" charset="0"/>
                <a:cs typeface="Arial" panose="020B0604020202020204" pitchFamily="34" charset="0"/>
              </a:rPr>
              <a:t> by Margaret J. Wheatley</a:t>
            </a:r>
          </a:p>
          <a:p>
            <a:pPr marL="342900" indent="-342900">
              <a:buFont typeface="Arial" panose="020B0604020202020204" pitchFamily="34" charset="0"/>
              <a:buChar char="•"/>
            </a:pPr>
            <a:r>
              <a:rPr lang="en-US" sz="2000" dirty="0">
                <a:solidFill>
                  <a:srgbClr val="BD0202"/>
                </a:solidFill>
                <a:latin typeface="Arial" panose="020B0604020202020204" pitchFamily="34" charset="0"/>
                <a:cs typeface="Arial" panose="020B0604020202020204" pitchFamily="34" charset="0"/>
              </a:rPr>
              <a:t>Center for Courage and Renewal – Parker Palmer - Circles of Trust Touchstones for Safe and Trustworthy Space – website</a:t>
            </a:r>
          </a:p>
          <a:p>
            <a:pPr marL="342900" indent="-342900">
              <a:buFont typeface="Arial" panose="020B0604020202020204" pitchFamily="34" charset="0"/>
              <a:buChar char="•"/>
            </a:pPr>
            <a:r>
              <a:rPr lang="en-US" sz="2000" dirty="0" err="1">
                <a:solidFill>
                  <a:srgbClr val="BD0202"/>
                </a:solidFill>
                <a:latin typeface="Arial" panose="020B0604020202020204" pitchFamily="34" charset="0"/>
                <a:cs typeface="Arial" panose="020B0604020202020204" pitchFamily="34" charset="0"/>
              </a:rPr>
              <a:t>OnBeing</a:t>
            </a:r>
            <a:r>
              <a:rPr lang="en-US" sz="2000" dirty="0">
                <a:solidFill>
                  <a:srgbClr val="BD0202"/>
                </a:solidFill>
                <a:latin typeface="Arial" panose="020B0604020202020204" pitchFamily="34" charset="0"/>
                <a:cs typeface="Arial" panose="020B0604020202020204" pitchFamily="34" charset="0"/>
              </a:rPr>
              <a:t> Project with Krista </a:t>
            </a:r>
            <a:r>
              <a:rPr lang="en-US" sz="2000" dirty="0" err="1">
                <a:solidFill>
                  <a:srgbClr val="BD0202"/>
                </a:solidFill>
                <a:latin typeface="Arial" panose="020B0604020202020204" pitchFamily="34" charset="0"/>
                <a:cs typeface="Arial" panose="020B0604020202020204" pitchFamily="34" charset="0"/>
              </a:rPr>
              <a:t>Tippett</a:t>
            </a:r>
            <a:r>
              <a:rPr lang="en-US" sz="2000" dirty="0">
                <a:solidFill>
                  <a:srgbClr val="BD0202"/>
                </a:solidFill>
                <a:latin typeface="Arial" panose="020B0604020202020204" pitchFamily="34" charset="0"/>
                <a:cs typeface="Arial" panose="020B0604020202020204" pitchFamily="34" charset="0"/>
              </a:rPr>
              <a:t> - Better Conversations Guide – website</a:t>
            </a:r>
          </a:p>
          <a:p>
            <a:pPr marL="342900" indent="-342900">
              <a:buFont typeface="Arial" panose="020B0604020202020204" pitchFamily="34" charset="0"/>
              <a:buChar char="•"/>
            </a:pPr>
            <a:r>
              <a:rPr lang="en-US" sz="2000" dirty="0">
                <a:solidFill>
                  <a:srgbClr val="BD0202"/>
                </a:solidFill>
                <a:latin typeface="Arial" panose="020B0604020202020204" pitchFamily="34" charset="0"/>
                <a:cs typeface="Arial" panose="020B0604020202020204" pitchFamily="34" charset="0"/>
              </a:rPr>
              <a:t>Compassionate Conversation format – Retreat website</a:t>
            </a:r>
          </a:p>
          <a:p>
            <a:pPr marL="342900" indent="-342900">
              <a:buFont typeface="Arial" panose="020B0604020202020204" pitchFamily="34" charset="0"/>
              <a:buChar char="•"/>
            </a:pPr>
            <a:r>
              <a:rPr lang="en-US" sz="2000" dirty="0">
                <a:solidFill>
                  <a:srgbClr val="BD0202"/>
                </a:solidFill>
                <a:latin typeface="Arial" panose="020B0604020202020204" pitchFamily="34" charset="0"/>
                <a:cs typeface="Arial" panose="020B0604020202020204" pitchFamily="34" charset="0"/>
              </a:rPr>
              <a:t>Heart Listening in a Group – Retreat website</a:t>
            </a:r>
          </a:p>
          <a:p>
            <a:pPr marL="342900" indent="-342900">
              <a:buFont typeface="Arial" panose="020B0604020202020204" pitchFamily="34" charset="0"/>
              <a:buChar char="•"/>
            </a:pPr>
            <a:r>
              <a:rPr lang="en-US" sz="2000" dirty="0">
                <a:solidFill>
                  <a:srgbClr val="BD0202"/>
                </a:solidFill>
                <a:latin typeface="Arial" panose="020B0604020202020204" pitchFamily="34" charset="0"/>
                <a:cs typeface="Arial" panose="020B0604020202020204" pitchFamily="34" charset="0"/>
              </a:rPr>
              <a:t>Holy Listening in Pairs – Retreat website</a:t>
            </a:r>
          </a:p>
          <a:p>
            <a:pPr marL="342900" indent="-342900">
              <a:buFont typeface="Arial" panose="020B0604020202020204" pitchFamily="34" charset="0"/>
              <a:buChar char="•"/>
            </a:pPr>
            <a:endParaRPr lang="en-US" sz="20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Presented by Terri Storer, Certified Spiritual Director</a:t>
            </a:r>
          </a:p>
          <a:p>
            <a:pPr marL="342900" indent="-342900">
              <a:buFont typeface="Arial" panose="020B0604020202020204" pitchFamily="34" charset="0"/>
              <a:buChar char="•"/>
            </a:pPr>
            <a:endParaRPr lang="en-US" sz="20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b="1" dirty="0">
              <a:solidFill>
                <a:srgbClr val="BD020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b="1" dirty="0">
              <a:solidFill>
                <a:srgbClr val="BD020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487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978</Words>
  <Application>Microsoft Office PowerPoint</Application>
  <PresentationFormat>Widescreen</PresentationFormat>
  <Paragraphs>112</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Helvetica Neue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 Storer</dc:creator>
  <cp:lastModifiedBy>Terri Storer</cp:lastModifiedBy>
  <cp:revision>13</cp:revision>
  <cp:lastPrinted>2021-02-20T02:25:20Z</cp:lastPrinted>
  <dcterms:created xsi:type="dcterms:W3CDTF">2021-02-19T01:33:56Z</dcterms:created>
  <dcterms:modified xsi:type="dcterms:W3CDTF">2021-02-20T13:32:44Z</dcterms:modified>
</cp:coreProperties>
</file>