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23" d="100"/>
          <a:sy n="23" d="100"/>
        </p:scale>
        <p:origin x="68" y="360"/>
      </p:cViewPr>
      <p:guideLst>
        <p:guide orient="horz" pos="4320"/>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solidFill>
          <a:schemeClr val="accent5">
            <a:lumOff val="-29866"/>
          </a:schemeClr>
        </a:solidFill>
        <a:effectLst/>
      </p:bgPr>
    </p:bg>
    <p:spTree>
      <p:nvGrpSpPr>
        <p:cNvPr id="1" name=""/>
        <p:cNvGrpSpPr/>
        <p:nvPr/>
      </p:nvGrpSpPr>
      <p:grpSpPr>
        <a:xfrm>
          <a:off x="0" y="0"/>
          <a:ext cx="0" cy="0"/>
          <a:chOff x="0" y="0"/>
          <a:chExt cx="0" cy="0"/>
        </a:xfrm>
      </p:grpSpPr>
      <p:sp>
        <p:nvSpPr>
          <p:cNvPr id="12" name="Title Text"/>
          <p:cNvSpPr txBox="1">
            <a:spLocks noGrp="1"/>
          </p:cNvSpPr>
          <p:nvPr>
            <p:ph type="title"/>
          </p:nvPr>
        </p:nvSpPr>
        <p:spPr>
          <a:xfrm>
            <a:off x="1778000" y="2298700"/>
            <a:ext cx="20828000" cy="4648200"/>
          </a:xfrm>
          <a:prstGeom prst="rect">
            <a:avLst/>
          </a:prstGeom>
        </p:spPr>
        <p:txBody>
          <a:bodyPr anchor="b"/>
          <a:lstStyle>
            <a:lvl1pPr>
              <a:defRPr>
                <a:solidFill>
                  <a:srgbClr val="FFFFFF"/>
                </a:solidFill>
              </a:defRPr>
            </a:lvl1pPr>
          </a:lstStyle>
          <a:p>
            <a:r>
              <a:t>Title Text</a:t>
            </a:r>
          </a:p>
        </p:txBody>
      </p:sp>
      <p:sp>
        <p:nvSpPr>
          <p:cNvPr id="13" name="Body Level One…"/>
          <p:cNvSpPr txBox="1">
            <a:spLocks noGrp="1"/>
          </p:cNvSpPr>
          <p:nvPr>
            <p:ph type="body" sz="quarter" idx="1"/>
          </p:nvPr>
        </p:nvSpPr>
        <p:spPr>
          <a:xfrm>
            <a:off x="1777999" y="7923453"/>
            <a:ext cx="20828001" cy="2312633"/>
          </a:xfrm>
          <a:prstGeom prst="rect">
            <a:avLst/>
          </a:prstGeom>
        </p:spPr>
        <p:txBody>
          <a:bodyPr anchor="t"/>
          <a:lstStyle>
            <a:lvl1pPr marL="0" indent="0" algn="ctr">
              <a:spcBef>
                <a:spcPts val="0"/>
              </a:spcBef>
              <a:buSzTx/>
              <a:buNone/>
              <a:defRPr sz="4800"/>
            </a:lvl1pPr>
            <a:lvl2pPr marL="0" indent="0" algn="ctr">
              <a:spcBef>
                <a:spcPts val="0"/>
              </a:spcBef>
              <a:buSzTx/>
              <a:buNone/>
              <a:defRPr sz="4800"/>
            </a:lvl2pPr>
            <a:lvl3pPr marL="0" indent="0" algn="ctr">
              <a:spcBef>
                <a:spcPts val="0"/>
              </a:spcBef>
              <a:buSzTx/>
              <a:buNone/>
              <a:defRPr sz="4800"/>
            </a:lvl3pPr>
            <a:lvl4pPr marL="0" indent="0" algn="ctr">
              <a:spcBef>
                <a:spcPts val="0"/>
              </a:spcBef>
              <a:buSzTx/>
              <a:buNone/>
              <a:defRPr sz="4800"/>
            </a:lvl4pPr>
            <a:lvl5pPr marL="0" indent="0" algn="ctr">
              <a:spcBef>
                <a:spcPts val="0"/>
              </a:spcBef>
              <a:buSzTx/>
              <a:buNone/>
              <a:defRPr sz="48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0" name="532204087_1355x1355.jpg"/>
          <p:cNvSpPr>
            <a:spLocks noGrp="1"/>
          </p:cNvSpPr>
          <p:nvPr>
            <p:ph type="pic" sz="half" idx="21"/>
          </p:nvPr>
        </p:nvSpPr>
        <p:spPr>
          <a:xfrm>
            <a:off x="12827000" y="952500"/>
            <a:ext cx="11468100" cy="11468100"/>
          </a:xfrm>
          <a:prstGeom prst="rect">
            <a:avLst/>
          </a:prstGeom>
        </p:spPr>
        <p:txBody>
          <a:bodyPr lIns="91439" tIns="45719" rIns="91439" bIns="45719" anchor="t">
            <a:noAutofit/>
          </a:bodyPr>
          <a:lstStyle/>
          <a:p>
            <a:endParaRPr/>
          </a:p>
        </p:txBody>
      </p:sp>
      <p:sp>
        <p:nvSpPr>
          <p:cNvPr id="41"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2"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4800"/>
            </a:lvl1pPr>
            <a:lvl2pPr marL="0" indent="0" algn="ctr">
              <a:spcBef>
                <a:spcPts val="0"/>
              </a:spcBef>
              <a:buSzTx/>
              <a:buNone/>
              <a:defRPr sz="4800"/>
            </a:lvl2pPr>
            <a:lvl3pPr marL="0" indent="0" algn="ctr">
              <a:spcBef>
                <a:spcPts val="0"/>
              </a:spcBef>
              <a:buSzTx/>
              <a:buNone/>
              <a:defRPr sz="4800"/>
            </a:lvl3pPr>
            <a:lvl4pPr marL="0" indent="0" algn="ctr">
              <a:spcBef>
                <a:spcPts val="0"/>
              </a:spcBef>
              <a:buSzTx/>
              <a:buNone/>
              <a:defRPr sz="4800"/>
            </a:lvl4pPr>
            <a:lvl5pPr marL="0" indent="0" algn="ctr">
              <a:spcBef>
                <a:spcPts val="0"/>
              </a:spcBef>
              <a:buSzTx/>
              <a:buNone/>
              <a:defRPr sz="4800"/>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0" name="Title Text"/>
          <p:cNvSpPr txBox="1">
            <a:spLocks noGrp="1"/>
          </p:cNvSpPr>
          <p:nvPr>
            <p:ph type="title"/>
          </p:nvPr>
        </p:nvSpPr>
        <p:spPr>
          <a:prstGeom prst="rect">
            <a:avLst/>
          </a:prstGeom>
        </p:spPr>
        <p:txBody>
          <a:bodyPr/>
          <a:lstStyle/>
          <a:p>
            <a:r>
              <a:t>Title Text</a:t>
            </a: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58" name="Title Text"/>
          <p:cNvSpPr txBox="1">
            <a:spLocks noGrp="1"/>
          </p:cNvSpPr>
          <p:nvPr>
            <p:ph type="title"/>
          </p:nvPr>
        </p:nvSpPr>
        <p:spPr>
          <a:prstGeom prst="rect">
            <a:avLst/>
          </a:prstGeom>
        </p:spPr>
        <p:txBody>
          <a:bodyPr/>
          <a:lstStyle/>
          <a:p>
            <a:r>
              <a:t>Title Text</a:t>
            </a:r>
          </a:p>
        </p:txBody>
      </p:sp>
      <p:sp>
        <p:nvSpPr>
          <p:cNvPr id="59"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7" name="1200px-Wadi_with_Acacia_on_Sinai_Peninsula.jpg"/>
          <p:cNvSpPr>
            <a:spLocks noGrp="1"/>
          </p:cNvSpPr>
          <p:nvPr>
            <p:ph type="pic" idx="21"/>
          </p:nvPr>
        </p:nvSpPr>
        <p:spPr>
          <a:xfrm>
            <a:off x="3785730" y="2299295"/>
            <a:ext cx="28976881" cy="10997103"/>
          </a:xfrm>
          <a:prstGeom prst="rect">
            <a:avLst/>
          </a:prstGeom>
        </p:spPr>
        <p:txBody>
          <a:bodyPr lIns="91439" tIns="45719" rIns="91439" bIns="45719" anchor="t">
            <a:noAutofit/>
          </a:bodyPr>
          <a:lstStyle/>
          <a:p>
            <a:endParaRPr/>
          </a:p>
        </p:txBody>
      </p:sp>
      <p:sp>
        <p:nvSpPr>
          <p:cNvPr id="68" name="Title Text"/>
          <p:cNvSpPr txBox="1">
            <a:spLocks noGrp="1"/>
          </p:cNvSpPr>
          <p:nvPr>
            <p:ph type="title"/>
          </p:nvPr>
        </p:nvSpPr>
        <p:spPr>
          <a:prstGeom prst="rect">
            <a:avLst/>
          </a:prstGeom>
        </p:spPr>
        <p:txBody>
          <a:bodyPr/>
          <a:lstStyle/>
          <a:p>
            <a:r>
              <a:t>Title Text</a:t>
            </a:r>
          </a:p>
        </p:txBody>
      </p:sp>
      <p:sp>
        <p:nvSpPr>
          <p:cNvPr id="69"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77"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04" name="1200px-Wadi_with_Acacia_on_Sinai_Peninsula.jpg"/>
          <p:cNvSpPr>
            <a:spLocks noGrp="1"/>
          </p:cNvSpPr>
          <p:nvPr>
            <p:ph type="pic" idx="21"/>
          </p:nvPr>
        </p:nvSpPr>
        <p:spPr>
          <a:xfrm>
            <a:off x="-5878527" y="0"/>
            <a:ext cx="36141054" cy="13716000"/>
          </a:xfrm>
          <a:prstGeom prst="rect">
            <a:avLst/>
          </a:prstGeom>
        </p:spPr>
        <p:txBody>
          <a:bodyPr lIns="91439" tIns="45719" rIns="91439" bIns="45719" anchor="t">
            <a:noAutofit/>
          </a:bodyPr>
          <a:lstStyle/>
          <a:p>
            <a:endParaRPr/>
          </a:p>
        </p:txBody>
      </p:sp>
      <p:sp>
        <p:nvSpPr>
          <p:cNvPr id="10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ti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pic>
        <p:nvPicPr>
          <p:cNvPr id="3" name="Image" descr="Image"/>
          <p:cNvPicPr>
            <a:picLocks noChangeAspect="1"/>
          </p:cNvPicPr>
          <p:nvPr/>
        </p:nvPicPr>
        <p:blipFill>
          <a:blip r:embed="rId10"/>
          <a:stretch>
            <a:fillRect/>
          </a:stretch>
        </p:blipFill>
        <p:spPr>
          <a:xfrm>
            <a:off x="18834410" y="10268858"/>
            <a:ext cx="5080001" cy="2870201"/>
          </a:xfrm>
          <a:prstGeom prst="rect">
            <a:avLst/>
          </a:prstGeom>
          <a:ln w="12700">
            <a:miter lim="400000"/>
          </a:ln>
        </p:spPr>
      </p:pic>
      <p:sp>
        <p:nvSpPr>
          <p:cNvPr id="4"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9" r:id="rId7"/>
    <p:sldLayoutId id="2147483660" r:id="rId8"/>
  </p:sldLayoutIdLst>
  <p:transition spd="med"/>
  <p:txStyles>
    <p:titleStyle>
      <a:lvl1pPr marL="0" marR="0" indent="0" algn="ctr" defTabSz="825500" rtl="0" latinLnBrk="0">
        <a:lnSpc>
          <a:spcPct val="100000"/>
        </a:lnSpc>
        <a:spcBef>
          <a:spcPts val="0"/>
        </a:spcBef>
        <a:spcAft>
          <a:spcPts val="0"/>
        </a:spcAft>
        <a:buClrTx/>
        <a:buSzTx/>
        <a:buFontTx/>
        <a:buNone/>
        <a:tabLst/>
        <a:defRPr sz="11200" b="1" i="0" u="none" strike="noStrike" cap="none" spc="0" baseline="0">
          <a:solidFill>
            <a:schemeClr val="accent5">
              <a:lumOff val="-29866"/>
            </a:schemeClr>
          </a:solidFill>
          <a:uFillTx/>
          <a:latin typeface="+mn-lt"/>
          <a:ea typeface="+mn-ea"/>
          <a:cs typeface="+mn-cs"/>
          <a:sym typeface="Arial"/>
        </a:defRPr>
      </a:lvl1pPr>
      <a:lvl2pPr marL="0" marR="0" indent="457200" algn="ctr" defTabSz="825500" rtl="0" latinLnBrk="0">
        <a:lnSpc>
          <a:spcPct val="100000"/>
        </a:lnSpc>
        <a:spcBef>
          <a:spcPts val="0"/>
        </a:spcBef>
        <a:spcAft>
          <a:spcPts val="0"/>
        </a:spcAft>
        <a:buClrTx/>
        <a:buSzTx/>
        <a:buFontTx/>
        <a:buNone/>
        <a:tabLst/>
        <a:defRPr sz="11200" b="1" i="0" u="none" strike="noStrike" cap="none" spc="0" baseline="0">
          <a:solidFill>
            <a:schemeClr val="accent5">
              <a:lumOff val="-29866"/>
            </a:schemeClr>
          </a:solidFill>
          <a:uFillTx/>
          <a:latin typeface="+mn-lt"/>
          <a:ea typeface="+mn-ea"/>
          <a:cs typeface="+mn-cs"/>
          <a:sym typeface="Arial"/>
        </a:defRPr>
      </a:lvl2pPr>
      <a:lvl3pPr marL="0" marR="0" indent="914400" algn="ctr" defTabSz="825500" rtl="0" latinLnBrk="0">
        <a:lnSpc>
          <a:spcPct val="100000"/>
        </a:lnSpc>
        <a:spcBef>
          <a:spcPts val="0"/>
        </a:spcBef>
        <a:spcAft>
          <a:spcPts val="0"/>
        </a:spcAft>
        <a:buClrTx/>
        <a:buSzTx/>
        <a:buFontTx/>
        <a:buNone/>
        <a:tabLst/>
        <a:defRPr sz="11200" b="1" i="0" u="none" strike="noStrike" cap="none" spc="0" baseline="0">
          <a:solidFill>
            <a:schemeClr val="accent5">
              <a:lumOff val="-29866"/>
            </a:schemeClr>
          </a:solidFill>
          <a:uFillTx/>
          <a:latin typeface="+mn-lt"/>
          <a:ea typeface="+mn-ea"/>
          <a:cs typeface="+mn-cs"/>
          <a:sym typeface="Arial"/>
        </a:defRPr>
      </a:lvl3pPr>
      <a:lvl4pPr marL="0" marR="0" indent="1371600" algn="ctr" defTabSz="825500" rtl="0" latinLnBrk="0">
        <a:lnSpc>
          <a:spcPct val="100000"/>
        </a:lnSpc>
        <a:spcBef>
          <a:spcPts val="0"/>
        </a:spcBef>
        <a:spcAft>
          <a:spcPts val="0"/>
        </a:spcAft>
        <a:buClrTx/>
        <a:buSzTx/>
        <a:buFontTx/>
        <a:buNone/>
        <a:tabLst/>
        <a:defRPr sz="11200" b="1" i="0" u="none" strike="noStrike" cap="none" spc="0" baseline="0">
          <a:solidFill>
            <a:schemeClr val="accent5">
              <a:lumOff val="-29866"/>
            </a:schemeClr>
          </a:solidFill>
          <a:uFillTx/>
          <a:latin typeface="+mn-lt"/>
          <a:ea typeface="+mn-ea"/>
          <a:cs typeface="+mn-cs"/>
          <a:sym typeface="Arial"/>
        </a:defRPr>
      </a:lvl4pPr>
      <a:lvl5pPr marL="0" marR="0" indent="1828800" algn="ctr" defTabSz="825500" rtl="0" latinLnBrk="0">
        <a:lnSpc>
          <a:spcPct val="100000"/>
        </a:lnSpc>
        <a:spcBef>
          <a:spcPts val="0"/>
        </a:spcBef>
        <a:spcAft>
          <a:spcPts val="0"/>
        </a:spcAft>
        <a:buClrTx/>
        <a:buSzTx/>
        <a:buFontTx/>
        <a:buNone/>
        <a:tabLst/>
        <a:defRPr sz="11200" b="1" i="0" u="none" strike="noStrike" cap="none" spc="0" baseline="0">
          <a:solidFill>
            <a:schemeClr val="accent5">
              <a:lumOff val="-29866"/>
            </a:schemeClr>
          </a:solidFill>
          <a:uFillTx/>
          <a:latin typeface="+mn-lt"/>
          <a:ea typeface="+mn-ea"/>
          <a:cs typeface="+mn-cs"/>
          <a:sym typeface="Arial"/>
        </a:defRPr>
      </a:lvl5pPr>
      <a:lvl6pPr marL="0" marR="0" indent="2286000" algn="ctr" defTabSz="825500" rtl="0" latinLnBrk="0">
        <a:lnSpc>
          <a:spcPct val="100000"/>
        </a:lnSpc>
        <a:spcBef>
          <a:spcPts val="0"/>
        </a:spcBef>
        <a:spcAft>
          <a:spcPts val="0"/>
        </a:spcAft>
        <a:buClrTx/>
        <a:buSzTx/>
        <a:buFontTx/>
        <a:buNone/>
        <a:tabLst/>
        <a:defRPr sz="11200" b="1" i="0" u="none" strike="noStrike" cap="none" spc="0" baseline="0">
          <a:solidFill>
            <a:schemeClr val="accent5">
              <a:lumOff val="-29866"/>
            </a:schemeClr>
          </a:solidFill>
          <a:uFillTx/>
          <a:latin typeface="+mn-lt"/>
          <a:ea typeface="+mn-ea"/>
          <a:cs typeface="+mn-cs"/>
          <a:sym typeface="Arial"/>
        </a:defRPr>
      </a:lvl6pPr>
      <a:lvl7pPr marL="0" marR="0" indent="2743200" algn="ctr" defTabSz="825500" rtl="0" latinLnBrk="0">
        <a:lnSpc>
          <a:spcPct val="100000"/>
        </a:lnSpc>
        <a:spcBef>
          <a:spcPts val="0"/>
        </a:spcBef>
        <a:spcAft>
          <a:spcPts val="0"/>
        </a:spcAft>
        <a:buClrTx/>
        <a:buSzTx/>
        <a:buFontTx/>
        <a:buNone/>
        <a:tabLst/>
        <a:defRPr sz="11200" b="1" i="0" u="none" strike="noStrike" cap="none" spc="0" baseline="0">
          <a:solidFill>
            <a:schemeClr val="accent5">
              <a:lumOff val="-29866"/>
            </a:schemeClr>
          </a:solidFill>
          <a:uFillTx/>
          <a:latin typeface="+mn-lt"/>
          <a:ea typeface="+mn-ea"/>
          <a:cs typeface="+mn-cs"/>
          <a:sym typeface="Arial"/>
        </a:defRPr>
      </a:lvl7pPr>
      <a:lvl8pPr marL="0" marR="0" indent="3200400" algn="ctr" defTabSz="825500" rtl="0" latinLnBrk="0">
        <a:lnSpc>
          <a:spcPct val="100000"/>
        </a:lnSpc>
        <a:spcBef>
          <a:spcPts val="0"/>
        </a:spcBef>
        <a:spcAft>
          <a:spcPts val="0"/>
        </a:spcAft>
        <a:buClrTx/>
        <a:buSzTx/>
        <a:buFontTx/>
        <a:buNone/>
        <a:tabLst/>
        <a:defRPr sz="11200" b="1" i="0" u="none" strike="noStrike" cap="none" spc="0" baseline="0">
          <a:solidFill>
            <a:schemeClr val="accent5">
              <a:lumOff val="-29866"/>
            </a:schemeClr>
          </a:solidFill>
          <a:uFillTx/>
          <a:latin typeface="+mn-lt"/>
          <a:ea typeface="+mn-ea"/>
          <a:cs typeface="+mn-cs"/>
          <a:sym typeface="Arial"/>
        </a:defRPr>
      </a:lvl8pPr>
      <a:lvl9pPr marL="0" marR="0" indent="3657600" algn="ctr" defTabSz="825500" rtl="0" latinLnBrk="0">
        <a:lnSpc>
          <a:spcPct val="100000"/>
        </a:lnSpc>
        <a:spcBef>
          <a:spcPts val="0"/>
        </a:spcBef>
        <a:spcAft>
          <a:spcPts val="0"/>
        </a:spcAft>
        <a:buClrTx/>
        <a:buSzTx/>
        <a:buFontTx/>
        <a:buNone/>
        <a:tabLst/>
        <a:defRPr sz="11200" b="1" i="0" u="none" strike="noStrike" cap="none" spc="0" baseline="0">
          <a:solidFill>
            <a:schemeClr val="accent5">
              <a:lumOff val="-29866"/>
            </a:schemeClr>
          </a:solidFill>
          <a:uFillTx/>
          <a:latin typeface="+mn-lt"/>
          <a:ea typeface="+mn-ea"/>
          <a:cs typeface="+mn-cs"/>
          <a:sym typeface="Arial"/>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Double-click to edit"/>
          <p:cNvSpPr txBox="1">
            <a:spLocks noGrp="1"/>
          </p:cNvSpPr>
          <p:nvPr>
            <p:ph type="ctrTitle"/>
          </p:nvPr>
        </p:nvSpPr>
        <p:spPr>
          <a:prstGeom prst="rect">
            <a:avLst/>
          </a:prstGeom>
        </p:spPr>
        <p:txBody>
          <a:bodyPr/>
          <a:lstStyle/>
          <a:p>
            <a:r>
              <a:rPr lang="en-US" dirty="0"/>
              <a:t>Desert Wisdom</a:t>
            </a:r>
            <a:br>
              <a:rPr lang="en-US" dirty="0"/>
            </a:br>
            <a:r>
              <a:rPr lang="en-US" dirty="0"/>
              <a:t>as</a:t>
            </a:r>
            <a:br>
              <a:rPr lang="en-US" dirty="0"/>
            </a:br>
            <a:r>
              <a:rPr lang="en-US" dirty="0"/>
              <a:t>Lectio Divina</a:t>
            </a:r>
            <a:endParaRPr dirty="0"/>
          </a:p>
        </p:txBody>
      </p:sp>
      <p:sp>
        <p:nvSpPr>
          <p:cNvPr id="122" name="Double-click to edit"/>
          <p:cNvSpPr txBox="1">
            <a:spLocks noGrp="1"/>
          </p:cNvSpPr>
          <p:nvPr>
            <p:ph type="subTitle" sz="quarter" idx="1"/>
          </p:nvPr>
        </p:nvSpPr>
        <p:spPr>
          <a:prstGeom prst="rect">
            <a:avLst/>
          </a:prstGeom>
        </p:spPr>
        <p:txBody>
          <a:bodyPr/>
          <a:lstStyle/>
          <a:p>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0CF1-C42C-4662-87C4-ECFDE8874154}"/>
              </a:ext>
            </a:extLst>
          </p:cNvPr>
          <p:cNvSpPr>
            <a:spLocks noGrp="1"/>
          </p:cNvSpPr>
          <p:nvPr>
            <p:ph type="title"/>
          </p:nvPr>
        </p:nvSpPr>
        <p:spPr/>
        <p:txBody>
          <a:bodyPr/>
          <a:lstStyle/>
          <a:p>
            <a:r>
              <a:rPr lang="en-US" dirty="0"/>
              <a:t>Sources</a:t>
            </a:r>
          </a:p>
        </p:txBody>
      </p:sp>
      <p:sp>
        <p:nvSpPr>
          <p:cNvPr id="3" name="Text Placeholder 2">
            <a:extLst>
              <a:ext uri="{FF2B5EF4-FFF2-40B4-BE49-F238E27FC236}">
                <a16:creationId xmlns:a16="http://schemas.microsoft.com/office/drawing/2014/main" id="{8C7082E3-61C2-41B8-BC0F-59241E6AA3E0}"/>
              </a:ext>
            </a:extLst>
          </p:cNvPr>
          <p:cNvSpPr>
            <a:spLocks noGrp="1"/>
          </p:cNvSpPr>
          <p:nvPr>
            <p:ph type="body" idx="1"/>
          </p:nvPr>
        </p:nvSpPr>
        <p:spPr/>
        <p:txBody>
          <a:bodyPr/>
          <a:lstStyle/>
          <a:p>
            <a:r>
              <a:rPr lang="en-US" dirty="0"/>
              <a:t>Many Collections of sayings. </a:t>
            </a:r>
          </a:p>
          <a:p>
            <a:r>
              <a:rPr lang="en-US" dirty="0"/>
              <a:t>Histories</a:t>
            </a:r>
          </a:p>
          <a:p>
            <a:r>
              <a:rPr lang="en-US" dirty="0"/>
              <a:t>Desert Spirituality as a concept</a:t>
            </a:r>
          </a:p>
          <a:p>
            <a:r>
              <a:rPr lang="en-US" dirty="0"/>
              <a:t>Three good ones referenced on Retreat Website. </a:t>
            </a:r>
          </a:p>
        </p:txBody>
      </p:sp>
    </p:spTree>
    <p:extLst>
      <p:ext uri="{BB962C8B-B14F-4D97-AF65-F5344CB8AC3E}">
        <p14:creationId xmlns:p14="http://schemas.microsoft.com/office/powerpoint/2010/main" val="37013445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0A0E1-78D1-41F8-8854-1974638C0E2E}"/>
              </a:ext>
            </a:extLst>
          </p:cNvPr>
          <p:cNvSpPr>
            <a:spLocks noGrp="1"/>
          </p:cNvSpPr>
          <p:nvPr>
            <p:ph type="title"/>
          </p:nvPr>
        </p:nvSpPr>
        <p:spPr/>
        <p:txBody>
          <a:bodyPr/>
          <a:lstStyle/>
          <a:p>
            <a:r>
              <a:rPr lang="en-US" dirty="0"/>
              <a:t>Lectio with these “Words”</a:t>
            </a:r>
          </a:p>
        </p:txBody>
      </p:sp>
      <p:sp>
        <p:nvSpPr>
          <p:cNvPr id="3" name="Text Placeholder 2">
            <a:extLst>
              <a:ext uri="{FF2B5EF4-FFF2-40B4-BE49-F238E27FC236}">
                <a16:creationId xmlns:a16="http://schemas.microsoft.com/office/drawing/2014/main" id="{DCB1095B-C797-4E14-8DD0-41FAEED6FE16}"/>
              </a:ext>
            </a:extLst>
          </p:cNvPr>
          <p:cNvSpPr>
            <a:spLocks noGrp="1"/>
          </p:cNvSpPr>
          <p:nvPr>
            <p:ph type="body" idx="1"/>
          </p:nvPr>
        </p:nvSpPr>
        <p:spPr/>
        <p:txBody>
          <a:bodyPr/>
          <a:lstStyle/>
          <a:p>
            <a:r>
              <a:rPr lang="en-US" dirty="0"/>
              <a:t>Find a saying</a:t>
            </a:r>
          </a:p>
          <a:p>
            <a:r>
              <a:rPr lang="en-US" dirty="0"/>
              <a:t>Read</a:t>
            </a:r>
          </a:p>
          <a:p>
            <a:r>
              <a:rPr lang="en-US" dirty="0"/>
              <a:t>Reflect</a:t>
            </a:r>
          </a:p>
          <a:p>
            <a:r>
              <a:rPr lang="en-US" dirty="0"/>
              <a:t>Respond</a:t>
            </a:r>
          </a:p>
          <a:p>
            <a:r>
              <a:rPr lang="en-US" dirty="0"/>
              <a:t>Rest</a:t>
            </a:r>
          </a:p>
        </p:txBody>
      </p:sp>
    </p:spTree>
    <p:extLst>
      <p:ext uri="{BB962C8B-B14F-4D97-AF65-F5344CB8AC3E}">
        <p14:creationId xmlns:p14="http://schemas.microsoft.com/office/powerpoint/2010/main" val="26570439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73D92-3114-4AF7-8E2C-B563D3DB1733}"/>
              </a:ext>
            </a:extLst>
          </p:cNvPr>
          <p:cNvSpPr>
            <a:spLocks noGrp="1"/>
          </p:cNvSpPr>
          <p:nvPr>
            <p:ph type="title"/>
          </p:nvPr>
        </p:nvSpPr>
        <p:spPr/>
        <p:txBody>
          <a:bodyPr/>
          <a:lstStyle/>
          <a:p>
            <a:r>
              <a:rPr lang="en-US" dirty="0"/>
              <a:t>Book of Faith Questions</a:t>
            </a:r>
          </a:p>
        </p:txBody>
      </p:sp>
      <p:sp>
        <p:nvSpPr>
          <p:cNvPr id="3" name="Text Placeholder 2">
            <a:extLst>
              <a:ext uri="{FF2B5EF4-FFF2-40B4-BE49-F238E27FC236}">
                <a16:creationId xmlns:a16="http://schemas.microsoft.com/office/drawing/2014/main" id="{AEE70D54-A255-4A17-AD45-D544677DF4F3}"/>
              </a:ext>
            </a:extLst>
          </p:cNvPr>
          <p:cNvSpPr>
            <a:spLocks noGrp="1"/>
          </p:cNvSpPr>
          <p:nvPr>
            <p:ph type="body" idx="1"/>
          </p:nvPr>
        </p:nvSpPr>
        <p:spPr/>
        <p:txBody>
          <a:bodyPr/>
          <a:lstStyle/>
          <a:p>
            <a:r>
              <a:rPr lang="en-US" dirty="0"/>
              <a:t>What scares, confuses, or challenges you in this “word”?</a:t>
            </a:r>
          </a:p>
          <a:p>
            <a:r>
              <a:rPr lang="en-US" dirty="0"/>
              <a:t>What delights you or gives you comfort in this “word”?</a:t>
            </a:r>
          </a:p>
          <a:p>
            <a:r>
              <a:rPr lang="en-US" dirty="0"/>
              <a:t>What stories or memories does this “word” bring up within you? </a:t>
            </a:r>
          </a:p>
          <a:p>
            <a:r>
              <a:rPr lang="en-US" dirty="0"/>
              <a:t>What do you see God up to, or what do you feel called to do or be by this “word”?</a:t>
            </a:r>
          </a:p>
        </p:txBody>
      </p:sp>
    </p:spTree>
    <p:extLst>
      <p:ext uri="{BB962C8B-B14F-4D97-AF65-F5344CB8AC3E}">
        <p14:creationId xmlns:p14="http://schemas.microsoft.com/office/powerpoint/2010/main" val="231390372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C05A1-FB7C-4D74-BDF3-18BFCBB0D8FC}"/>
              </a:ext>
            </a:extLst>
          </p:cNvPr>
          <p:cNvSpPr>
            <a:spLocks noGrp="1"/>
          </p:cNvSpPr>
          <p:nvPr>
            <p:ph type="title"/>
          </p:nvPr>
        </p:nvSpPr>
        <p:spPr/>
        <p:txBody>
          <a:bodyPr/>
          <a:lstStyle/>
          <a:p>
            <a:r>
              <a:rPr lang="en-US" dirty="0"/>
              <a:t>Read</a:t>
            </a:r>
          </a:p>
        </p:txBody>
      </p:sp>
      <p:sp>
        <p:nvSpPr>
          <p:cNvPr id="3" name="Text Placeholder 2">
            <a:extLst>
              <a:ext uri="{FF2B5EF4-FFF2-40B4-BE49-F238E27FC236}">
                <a16:creationId xmlns:a16="http://schemas.microsoft.com/office/drawing/2014/main" id="{30B3DF18-C0E5-46E6-A9D9-F1607D1B353D}"/>
              </a:ext>
            </a:extLst>
          </p:cNvPr>
          <p:cNvSpPr>
            <a:spLocks noGrp="1"/>
          </p:cNvSpPr>
          <p:nvPr>
            <p:ph type="body" idx="1"/>
          </p:nvPr>
        </p:nvSpPr>
        <p:spPr/>
        <p:txBody>
          <a:bodyPr/>
          <a:lstStyle/>
          <a:p>
            <a:pPr marL="0" indent="0">
              <a:buNone/>
            </a:pPr>
            <a:r>
              <a:rPr lang="en-US" dirty="0"/>
              <a:t>Father John said that the saints are like a group of trees, each bearing different fruits but watered from the same source. The practices of one saint differ from those of another, but it is the same Spirit that works in all of them. </a:t>
            </a:r>
          </a:p>
        </p:txBody>
      </p:sp>
    </p:spTree>
    <p:extLst>
      <p:ext uri="{BB962C8B-B14F-4D97-AF65-F5344CB8AC3E}">
        <p14:creationId xmlns:p14="http://schemas.microsoft.com/office/powerpoint/2010/main" val="294367762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93A3E-763F-4298-8F18-B457BE897D28}"/>
              </a:ext>
            </a:extLst>
          </p:cNvPr>
          <p:cNvSpPr>
            <a:spLocks noGrp="1"/>
          </p:cNvSpPr>
          <p:nvPr>
            <p:ph type="title"/>
          </p:nvPr>
        </p:nvSpPr>
        <p:spPr/>
        <p:txBody>
          <a:bodyPr/>
          <a:lstStyle/>
          <a:p>
            <a:r>
              <a:rPr lang="en-US" dirty="0"/>
              <a:t>Reflect</a:t>
            </a:r>
          </a:p>
        </p:txBody>
      </p:sp>
      <p:sp>
        <p:nvSpPr>
          <p:cNvPr id="3" name="Text Placeholder 2">
            <a:extLst>
              <a:ext uri="{FF2B5EF4-FFF2-40B4-BE49-F238E27FC236}">
                <a16:creationId xmlns:a16="http://schemas.microsoft.com/office/drawing/2014/main" id="{16B8C5EF-80CF-44DE-996B-2D3A822A8168}"/>
              </a:ext>
            </a:extLst>
          </p:cNvPr>
          <p:cNvSpPr>
            <a:spLocks noGrp="1"/>
          </p:cNvSpPr>
          <p:nvPr>
            <p:ph type="body" idx="1"/>
          </p:nvPr>
        </p:nvSpPr>
        <p:spPr/>
        <p:txBody>
          <a:bodyPr/>
          <a:lstStyle/>
          <a:p>
            <a:pPr marL="0" indent="0">
              <a:buNone/>
            </a:pPr>
            <a:r>
              <a:rPr lang="en-US" dirty="0"/>
              <a:t>Father John said that the saints are like a group of trees, each bearing different fruits but watered from the same source. The practices of one saint differ from those of another, but it is the same Spirit that works in all of them. </a:t>
            </a:r>
          </a:p>
          <a:p>
            <a:r>
              <a:rPr lang="en-US" dirty="0"/>
              <a:t>What scares, confuses, or challenges you in this “word”?</a:t>
            </a:r>
          </a:p>
          <a:p>
            <a:r>
              <a:rPr lang="en-US" dirty="0"/>
              <a:t>What delights you or gives you comfort in this “word”?</a:t>
            </a:r>
          </a:p>
          <a:p>
            <a:r>
              <a:rPr lang="en-US" dirty="0"/>
              <a:t>What stories or memories does this “word” bring up within you? </a:t>
            </a:r>
          </a:p>
          <a:p>
            <a:endParaRPr lang="en-US" dirty="0"/>
          </a:p>
        </p:txBody>
      </p:sp>
    </p:spTree>
    <p:extLst>
      <p:ext uri="{BB962C8B-B14F-4D97-AF65-F5344CB8AC3E}">
        <p14:creationId xmlns:p14="http://schemas.microsoft.com/office/powerpoint/2010/main" val="300500744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E75FD-19B0-460D-9F18-9C0BEF1D2BA9}"/>
              </a:ext>
            </a:extLst>
          </p:cNvPr>
          <p:cNvSpPr>
            <a:spLocks noGrp="1"/>
          </p:cNvSpPr>
          <p:nvPr>
            <p:ph type="title"/>
          </p:nvPr>
        </p:nvSpPr>
        <p:spPr/>
        <p:txBody>
          <a:bodyPr/>
          <a:lstStyle/>
          <a:p>
            <a:r>
              <a:rPr lang="en-US" dirty="0"/>
              <a:t>Respond</a:t>
            </a:r>
          </a:p>
        </p:txBody>
      </p:sp>
      <p:sp>
        <p:nvSpPr>
          <p:cNvPr id="3" name="Text Placeholder 2">
            <a:extLst>
              <a:ext uri="{FF2B5EF4-FFF2-40B4-BE49-F238E27FC236}">
                <a16:creationId xmlns:a16="http://schemas.microsoft.com/office/drawing/2014/main" id="{4F93CB72-EF7A-4B04-B6B0-4C20BDBD8F48}"/>
              </a:ext>
            </a:extLst>
          </p:cNvPr>
          <p:cNvSpPr>
            <a:spLocks noGrp="1"/>
          </p:cNvSpPr>
          <p:nvPr>
            <p:ph type="body" idx="1"/>
          </p:nvPr>
        </p:nvSpPr>
        <p:spPr/>
        <p:txBody>
          <a:bodyPr/>
          <a:lstStyle/>
          <a:p>
            <a:pPr marL="0" indent="0">
              <a:buNone/>
            </a:pPr>
            <a:r>
              <a:rPr lang="en-US" dirty="0"/>
              <a:t>Father John said that the saints are like a group of trees, each bearing different fruits but watered from the same source. The practices of one saint differ from those of another, but it is the same Spirit that works in all of them. </a:t>
            </a:r>
          </a:p>
          <a:p>
            <a:pPr marL="0" indent="0">
              <a:buNone/>
            </a:pPr>
            <a:endParaRPr lang="en-US" dirty="0"/>
          </a:p>
          <a:p>
            <a:r>
              <a:rPr lang="en-US" dirty="0"/>
              <a:t>What do you see God up to, or what do you feel called to do or be by this “word”?</a:t>
            </a:r>
          </a:p>
          <a:p>
            <a:endParaRPr lang="en-US" dirty="0"/>
          </a:p>
        </p:txBody>
      </p:sp>
    </p:spTree>
    <p:extLst>
      <p:ext uri="{BB962C8B-B14F-4D97-AF65-F5344CB8AC3E}">
        <p14:creationId xmlns:p14="http://schemas.microsoft.com/office/powerpoint/2010/main" val="409072690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EF137-0BC8-4933-BB6A-F40626C67FE4}"/>
              </a:ext>
            </a:extLst>
          </p:cNvPr>
          <p:cNvSpPr>
            <a:spLocks noGrp="1"/>
          </p:cNvSpPr>
          <p:nvPr>
            <p:ph type="title"/>
          </p:nvPr>
        </p:nvSpPr>
        <p:spPr/>
        <p:txBody>
          <a:bodyPr/>
          <a:lstStyle/>
          <a:p>
            <a:r>
              <a:rPr lang="en-US" dirty="0"/>
              <a:t>Rest</a:t>
            </a:r>
          </a:p>
        </p:txBody>
      </p:sp>
      <p:sp>
        <p:nvSpPr>
          <p:cNvPr id="3" name="Text Placeholder 2">
            <a:extLst>
              <a:ext uri="{FF2B5EF4-FFF2-40B4-BE49-F238E27FC236}">
                <a16:creationId xmlns:a16="http://schemas.microsoft.com/office/drawing/2014/main" id="{C3245B85-DDA5-4D32-9DA9-8AE9DE595C57}"/>
              </a:ext>
            </a:extLst>
          </p:cNvPr>
          <p:cNvSpPr>
            <a:spLocks noGrp="1"/>
          </p:cNvSpPr>
          <p:nvPr>
            <p:ph type="body" idx="1"/>
          </p:nvPr>
        </p:nvSpPr>
        <p:spPr/>
        <p:txBody>
          <a:bodyPr/>
          <a:lstStyle/>
          <a:p>
            <a:pPr marL="0" indent="0">
              <a:buNone/>
            </a:pPr>
            <a:r>
              <a:rPr lang="en-US" dirty="0"/>
              <a:t>Father John said that the saints are like a group of trees, each bearing different fruits but watered from the same source. The practices of one saint differ from those of another, but it is the same Spirit that works in all of them. </a:t>
            </a:r>
          </a:p>
          <a:p>
            <a:endParaRPr lang="en-US" dirty="0"/>
          </a:p>
          <a:p>
            <a:r>
              <a:rPr lang="en-US" dirty="0"/>
              <a:t>After that work, we take some time to rest before we reflect together in our small groups. </a:t>
            </a:r>
          </a:p>
        </p:txBody>
      </p:sp>
    </p:spTree>
    <p:extLst>
      <p:ext uri="{BB962C8B-B14F-4D97-AF65-F5344CB8AC3E}">
        <p14:creationId xmlns:p14="http://schemas.microsoft.com/office/powerpoint/2010/main" val="263831185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DF173-1B9D-47EE-A241-77E6DC2F0945}"/>
              </a:ext>
            </a:extLst>
          </p:cNvPr>
          <p:cNvSpPr>
            <a:spLocks noGrp="1"/>
          </p:cNvSpPr>
          <p:nvPr>
            <p:ph type="title"/>
          </p:nvPr>
        </p:nvSpPr>
        <p:spPr/>
        <p:txBody>
          <a:bodyPr/>
          <a:lstStyle/>
          <a:p>
            <a:r>
              <a:rPr lang="en-US" dirty="0"/>
              <a:t>Civilization vs. Wilderness</a:t>
            </a:r>
          </a:p>
        </p:txBody>
      </p:sp>
      <p:sp>
        <p:nvSpPr>
          <p:cNvPr id="3" name="Text Placeholder 2">
            <a:extLst>
              <a:ext uri="{FF2B5EF4-FFF2-40B4-BE49-F238E27FC236}">
                <a16:creationId xmlns:a16="http://schemas.microsoft.com/office/drawing/2014/main" id="{440B9D9D-6FF4-4806-A319-2EA532FA9E66}"/>
              </a:ext>
            </a:extLst>
          </p:cNvPr>
          <p:cNvSpPr>
            <a:spLocks noGrp="1"/>
          </p:cNvSpPr>
          <p:nvPr>
            <p:ph type="body" idx="1"/>
          </p:nvPr>
        </p:nvSpPr>
        <p:spPr>
          <a:xfrm>
            <a:off x="1689100" y="3149600"/>
            <a:ext cx="7965888" cy="9296400"/>
          </a:xfrm>
        </p:spPr>
        <p:txBody>
          <a:bodyPr numCol="1"/>
          <a:lstStyle/>
          <a:p>
            <a:r>
              <a:rPr lang="en-US" dirty="0"/>
              <a:t>Directions/ Signs</a:t>
            </a:r>
          </a:p>
          <a:p>
            <a:r>
              <a:rPr lang="en-US" dirty="0"/>
              <a:t>Distances</a:t>
            </a:r>
          </a:p>
          <a:p>
            <a:r>
              <a:rPr lang="en-US" dirty="0"/>
              <a:t>Services</a:t>
            </a:r>
          </a:p>
          <a:p>
            <a:r>
              <a:rPr lang="en-US" dirty="0"/>
              <a:t>Well marked paths</a:t>
            </a:r>
          </a:p>
          <a:p>
            <a:r>
              <a:rPr lang="en-US" dirty="0"/>
              <a:t>Established  information and norms</a:t>
            </a:r>
          </a:p>
        </p:txBody>
      </p:sp>
      <p:sp>
        <p:nvSpPr>
          <p:cNvPr id="7" name="Text Placeholder 2">
            <a:extLst>
              <a:ext uri="{FF2B5EF4-FFF2-40B4-BE49-F238E27FC236}">
                <a16:creationId xmlns:a16="http://schemas.microsoft.com/office/drawing/2014/main" id="{4E6F1306-2BF8-41E6-9868-7CC6562C16CB}"/>
              </a:ext>
            </a:extLst>
          </p:cNvPr>
          <p:cNvSpPr txBox="1">
            <a:spLocks/>
          </p:cNvSpPr>
          <p:nvPr/>
        </p:nvSpPr>
        <p:spPr>
          <a:xfrm>
            <a:off x="13363762" y="3149600"/>
            <a:ext cx="7965888"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numCol="1" anchor="ctr">
            <a:normAutofit/>
          </a:bodyPr>
          <a:lstStyle>
            <a:lvl1pPr marL="635000" marR="0" indent="-635000" algn="l" defTabSz="82550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Arial"/>
              </a:defRPr>
            </a:lvl1pPr>
            <a:lvl2pPr marL="1270000" marR="0" indent="-635000" algn="l" defTabSz="82550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Arial"/>
              </a:defRPr>
            </a:lvl2pPr>
            <a:lvl3pPr marL="1905000" marR="0" indent="-635000" algn="l" defTabSz="82550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Arial"/>
              </a:defRPr>
            </a:lvl3pPr>
            <a:lvl4pPr marL="2540000" marR="0" indent="-635000" algn="l" defTabSz="82550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Arial"/>
              </a:defRPr>
            </a:lvl4pPr>
            <a:lvl5pPr marL="3175000" marR="0" indent="-635000" algn="l" defTabSz="82550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mn-lt"/>
                <a:ea typeface="+mn-ea"/>
                <a:cs typeface="+mn-cs"/>
                <a:sym typeface="Arial"/>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mn-lt"/>
                <a:ea typeface="+mn-ea"/>
                <a:cs typeface="+mn-cs"/>
                <a:sym typeface="Arial"/>
              </a:defRPr>
            </a:lvl9pPr>
          </a:lstStyle>
          <a:p>
            <a:pPr hangingPunct="1"/>
            <a:r>
              <a:rPr lang="en-US" dirty="0"/>
              <a:t>No Directions</a:t>
            </a:r>
          </a:p>
          <a:p>
            <a:pPr hangingPunct="1"/>
            <a:r>
              <a:rPr lang="en-US" dirty="0"/>
              <a:t>Unknown Distances</a:t>
            </a:r>
          </a:p>
          <a:p>
            <a:pPr hangingPunct="1"/>
            <a:r>
              <a:rPr lang="en-US" dirty="0"/>
              <a:t>You’re on your own</a:t>
            </a:r>
          </a:p>
          <a:p>
            <a:pPr hangingPunct="1"/>
            <a:r>
              <a:rPr lang="en-US" dirty="0"/>
              <a:t>Paths?</a:t>
            </a:r>
          </a:p>
          <a:p>
            <a:pPr hangingPunct="1"/>
            <a:r>
              <a:rPr lang="en-US" dirty="0"/>
              <a:t>New information and norms</a:t>
            </a:r>
          </a:p>
        </p:txBody>
      </p:sp>
    </p:spTree>
    <p:extLst>
      <p:ext uri="{BB962C8B-B14F-4D97-AF65-F5344CB8AC3E}">
        <p14:creationId xmlns:p14="http://schemas.microsoft.com/office/powerpoint/2010/main" val="40735044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02152-918B-4204-81B7-03F293CBF1C5}"/>
              </a:ext>
            </a:extLst>
          </p:cNvPr>
          <p:cNvSpPr>
            <a:spLocks noGrp="1"/>
          </p:cNvSpPr>
          <p:nvPr>
            <p:ph type="title"/>
          </p:nvPr>
        </p:nvSpPr>
        <p:spPr/>
        <p:txBody>
          <a:bodyPr/>
          <a:lstStyle/>
          <a:p>
            <a:r>
              <a:rPr lang="en-US" dirty="0"/>
              <a:t>Wilderness is...</a:t>
            </a:r>
          </a:p>
        </p:txBody>
      </p:sp>
      <p:sp>
        <p:nvSpPr>
          <p:cNvPr id="3" name="Text Placeholder 2">
            <a:extLst>
              <a:ext uri="{FF2B5EF4-FFF2-40B4-BE49-F238E27FC236}">
                <a16:creationId xmlns:a16="http://schemas.microsoft.com/office/drawing/2014/main" id="{84955A3E-5979-4E5C-9C0E-0511B0A1DAAD}"/>
              </a:ext>
            </a:extLst>
          </p:cNvPr>
          <p:cNvSpPr>
            <a:spLocks noGrp="1"/>
          </p:cNvSpPr>
          <p:nvPr>
            <p:ph type="body" idx="1"/>
          </p:nvPr>
        </p:nvSpPr>
        <p:spPr/>
        <p:txBody>
          <a:bodyPr/>
          <a:lstStyle/>
          <a:p>
            <a:r>
              <a:rPr lang="en-US" dirty="0"/>
              <a:t>Freeing for its lack of boundaries (sometimes a bit too freeing)</a:t>
            </a:r>
          </a:p>
          <a:p>
            <a:r>
              <a:rPr lang="en-US" dirty="0"/>
              <a:t>Oppressing in its demand for responsibility to self and others</a:t>
            </a:r>
          </a:p>
          <a:p>
            <a:r>
              <a:rPr lang="en-US" dirty="0"/>
              <a:t>Overwhelming in its boundlessness</a:t>
            </a:r>
          </a:p>
          <a:p>
            <a:r>
              <a:rPr lang="en-US" dirty="0"/>
              <a:t>Not uncharted</a:t>
            </a:r>
          </a:p>
        </p:txBody>
      </p:sp>
    </p:spTree>
    <p:extLst>
      <p:ext uri="{BB962C8B-B14F-4D97-AF65-F5344CB8AC3E}">
        <p14:creationId xmlns:p14="http://schemas.microsoft.com/office/powerpoint/2010/main" val="13116020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5024-7FF2-4D42-BB11-614567C1F226}"/>
              </a:ext>
            </a:extLst>
          </p:cNvPr>
          <p:cNvSpPr>
            <a:spLocks noGrp="1"/>
          </p:cNvSpPr>
          <p:nvPr>
            <p:ph type="title"/>
          </p:nvPr>
        </p:nvSpPr>
        <p:spPr/>
        <p:txBody>
          <a:bodyPr/>
          <a:lstStyle/>
          <a:p>
            <a:r>
              <a:rPr lang="en-US" dirty="0"/>
              <a:t>Biblical Witness:</a:t>
            </a:r>
          </a:p>
        </p:txBody>
      </p:sp>
      <p:sp>
        <p:nvSpPr>
          <p:cNvPr id="3" name="Text Placeholder 2">
            <a:extLst>
              <a:ext uri="{FF2B5EF4-FFF2-40B4-BE49-F238E27FC236}">
                <a16:creationId xmlns:a16="http://schemas.microsoft.com/office/drawing/2014/main" id="{4F34D553-F04D-41CF-857C-085571F67F53}"/>
              </a:ext>
            </a:extLst>
          </p:cNvPr>
          <p:cNvSpPr>
            <a:spLocks noGrp="1"/>
          </p:cNvSpPr>
          <p:nvPr>
            <p:ph type="body" idx="1"/>
          </p:nvPr>
        </p:nvSpPr>
        <p:spPr/>
        <p:txBody>
          <a:bodyPr/>
          <a:lstStyle/>
          <a:p>
            <a:r>
              <a:rPr lang="en-US" dirty="0"/>
              <a:t>David</a:t>
            </a:r>
          </a:p>
          <a:p>
            <a:r>
              <a:rPr lang="en-US" dirty="0"/>
              <a:t>Elijah</a:t>
            </a:r>
          </a:p>
          <a:p>
            <a:r>
              <a:rPr lang="en-US" dirty="0"/>
              <a:t>Jesus</a:t>
            </a:r>
          </a:p>
          <a:p>
            <a:r>
              <a:rPr lang="en-US" dirty="0"/>
              <a:t>Israelites</a:t>
            </a:r>
          </a:p>
          <a:p>
            <a:r>
              <a:rPr lang="en-US" dirty="0"/>
              <a:t>Others?</a:t>
            </a:r>
          </a:p>
        </p:txBody>
      </p:sp>
    </p:spTree>
    <p:extLst>
      <p:ext uri="{BB962C8B-B14F-4D97-AF65-F5344CB8AC3E}">
        <p14:creationId xmlns:p14="http://schemas.microsoft.com/office/powerpoint/2010/main" val="35972911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32CF-2DF4-42E2-B8A1-B400E11D9852}"/>
              </a:ext>
            </a:extLst>
          </p:cNvPr>
          <p:cNvSpPr>
            <a:spLocks noGrp="1"/>
          </p:cNvSpPr>
          <p:nvPr>
            <p:ph type="title"/>
          </p:nvPr>
        </p:nvSpPr>
        <p:spPr/>
        <p:txBody>
          <a:bodyPr/>
          <a:lstStyle/>
          <a:p>
            <a:r>
              <a:rPr lang="en-US" dirty="0"/>
              <a:t>Patterns</a:t>
            </a:r>
          </a:p>
        </p:txBody>
      </p:sp>
      <p:sp>
        <p:nvSpPr>
          <p:cNvPr id="3" name="Text Placeholder 2">
            <a:extLst>
              <a:ext uri="{FF2B5EF4-FFF2-40B4-BE49-F238E27FC236}">
                <a16:creationId xmlns:a16="http://schemas.microsoft.com/office/drawing/2014/main" id="{D9525D78-B40D-4DA7-A97F-DE0A5B321366}"/>
              </a:ext>
            </a:extLst>
          </p:cNvPr>
          <p:cNvSpPr>
            <a:spLocks noGrp="1"/>
          </p:cNvSpPr>
          <p:nvPr>
            <p:ph type="body" idx="1"/>
          </p:nvPr>
        </p:nvSpPr>
        <p:spPr/>
        <p:txBody>
          <a:bodyPr/>
          <a:lstStyle/>
          <a:p>
            <a:r>
              <a:rPr lang="en-US" dirty="0"/>
              <a:t>Driven out into the wilderness by life changing event</a:t>
            </a:r>
          </a:p>
          <a:p>
            <a:r>
              <a:rPr lang="en-US" dirty="0"/>
              <a:t>Confrontation between life that was and life the is</a:t>
            </a:r>
          </a:p>
          <a:p>
            <a:r>
              <a:rPr lang="en-US" dirty="0"/>
              <a:t>Romanticization</a:t>
            </a:r>
          </a:p>
          <a:p>
            <a:r>
              <a:rPr lang="en-US" dirty="0"/>
              <a:t>Vision of what can be</a:t>
            </a:r>
          </a:p>
          <a:p>
            <a:r>
              <a:rPr lang="en-US" dirty="0"/>
              <a:t>To get to this point really takes letting go of the past. </a:t>
            </a:r>
          </a:p>
          <a:p>
            <a:endParaRPr lang="en-US" dirty="0"/>
          </a:p>
        </p:txBody>
      </p:sp>
    </p:spTree>
    <p:extLst>
      <p:ext uri="{BB962C8B-B14F-4D97-AF65-F5344CB8AC3E}">
        <p14:creationId xmlns:p14="http://schemas.microsoft.com/office/powerpoint/2010/main" val="20622257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5BD1-BC1C-4A5F-9E77-14EE75A60C82}"/>
              </a:ext>
            </a:extLst>
          </p:cNvPr>
          <p:cNvSpPr>
            <a:spLocks noGrp="1"/>
          </p:cNvSpPr>
          <p:nvPr>
            <p:ph type="title"/>
          </p:nvPr>
        </p:nvSpPr>
        <p:spPr/>
        <p:txBody>
          <a:bodyPr/>
          <a:lstStyle/>
          <a:p>
            <a:r>
              <a:rPr lang="en-US" dirty="0"/>
              <a:t>What if…</a:t>
            </a:r>
          </a:p>
        </p:txBody>
      </p:sp>
      <p:sp>
        <p:nvSpPr>
          <p:cNvPr id="3" name="Text Placeholder 2">
            <a:extLst>
              <a:ext uri="{FF2B5EF4-FFF2-40B4-BE49-F238E27FC236}">
                <a16:creationId xmlns:a16="http://schemas.microsoft.com/office/drawing/2014/main" id="{8BF969A1-63F6-4A8E-A1CF-5CE68FFE7ED0}"/>
              </a:ext>
            </a:extLst>
          </p:cNvPr>
          <p:cNvSpPr>
            <a:spLocks noGrp="1"/>
          </p:cNvSpPr>
          <p:nvPr>
            <p:ph type="body" idx="1"/>
          </p:nvPr>
        </p:nvSpPr>
        <p:spPr/>
        <p:txBody>
          <a:bodyPr/>
          <a:lstStyle/>
          <a:p>
            <a:r>
              <a:rPr lang="en-US" dirty="0"/>
              <a:t>we enter the wilderness voluntarily?</a:t>
            </a:r>
          </a:p>
          <a:p>
            <a:r>
              <a:rPr lang="en-US" dirty="0"/>
              <a:t> we accept the fact that we are here and rather than fight, see what it has to offer? </a:t>
            </a:r>
          </a:p>
          <a:p>
            <a:r>
              <a:rPr lang="en-US" dirty="0"/>
              <a:t>we focus our energy on a vision of what can be rather than what was?</a:t>
            </a:r>
          </a:p>
          <a:p>
            <a:endParaRPr lang="en-US" dirty="0"/>
          </a:p>
        </p:txBody>
      </p:sp>
    </p:spTree>
    <p:extLst>
      <p:ext uri="{BB962C8B-B14F-4D97-AF65-F5344CB8AC3E}">
        <p14:creationId xmlns:p14="http://schemas.microsoft.com/office/powerpoint/2010/main" val="32391129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D2DB-DA73-4523-8920-F937A48DC423}"/>
              </a:ext>
            </a:extLst>
          </p:cNvPr>
          <p:cNvSpPr>
            <a:spLocks noGrp="1"/>
          </p:cNvSpPr>
          <p:nvPr>
            <p:ph type="title"/>
          </p:nvPr>
        </p:nvSpPr>
        <p:spPr/>
        <p:txBody>
          <a:bodyPr/>
          <a:lstStyle/>
          <a:p>
            <a:r>
              <a:rPr lang="en-US" dirty="0"/>
              <a:t>Models of Volunteers</a:t>
            </a:r>
          </a:p>
        </p:txBody>
      </p:sp>
      <p:sp>
        <p:nvSpPr>
          <p:cNvPr id="3" name="Text Placeholder 2">
            <a:extLst>
              <a:ext uri="{FF2B5EF4-FFF2-40B4-BE49-F238E27FC236}">
                <a16:creationId xmlns:a16="http://schemas.microsoft.com/office/drawing/2014/main" id="{4BEA127D-6A9A-440A-8093-8CE4227192C5}"/>
              </a:ext>
            </a:extLst>
          </p:cNvPr>
          <p:cNvSpPr>
            <a:spLocks noGrp="1"/>
          </p:cNvSpPr>
          <p:nvPr>
            <p:ph type="body" idx="1"/>
          </p:nvPr>
        </p:nvSpPr>
        <p:spPr/>
        <p:txBody>
          <a:bodyPr/>
          <a:lstStyle/>
          <a:p>
            <a:r>
              <a:rPr lang="en-US" dirty="0"/>
              <a:t>Desert Abbas and </a:t>
            </a:r>
            <a:r>
              <a:rPr lang="en-US" dirty="0" err="1"/>
              <a:t>Ammas</a:t>
            </a:r>
            <a:r>
              <a:rPr lang="en-US" dirty="0"/>
              <a:t> of 3</a:t>
            </a:r>
            <a:r>
              <a:rPr lang="en-US" baseline="30000" dirty="0"/>
              <a:t>rd</a:t>
            </a:r>
            <a:r>
              <a:rPr lang="en-US" dirty="0"/>
              <a:t> and 4</a:t>
            </a:r>
            <a:r>
              <a:rPr lang="en-US" baseline="30000" dirty="0"/>
              <a:t>th</a:t>
            </a:r>
            <a:r>
              <a:rPr lang="en-US" dirty="0"/>
              <a:t> Century</a:t>
            </a:r>
          </a:p>
          <a:p>
            <a:r>
              <a:rPr lang="en-US" dirty="0"/>
              <a:t>Renounced worldly possessions </a:t>
            </a:r>
          </a:p>
          <a:p>
            <a:r>
              <a:rPr lang="en-US" dirty="0"/>
              <a:t>Left Urban areas and lived life of solitude and contemplation in the desert</a:t>
            </a:r>
          </a:p>
          <a:p>
            <a:pPr marL="0" indent="0">
              <a:buNone/>
            </a:pPr>
            <a:endParaRPr lang="en-US" dirty="0"/>
          </a:p>
        </p:txBody>
      </p:sp>
    </p:spTree>
    <p:extLst>
      <p:ext uri="{BB962C8B-B14F-4D97-AF65-F5344CB8AC3E}">
        <p14:creationId xmlns:p14="http://schemas.microsoft.com/office/powerpoint/2010/main" val="33722083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AE698-3C75-446B-9607-FB62E14A1C36}"/>
              </a:ext>
            </a:extLst>
          </p:cNvPr>
          <p:cNvSpPr>
            <a:spLocks noGrp="1"/>
          </p:cNvSpPr>
          <p:nvPr>
            <p:ph type="title"/>
          </p:nvPr>
        </p:nvSpPr>
        <p:spPr/>
        <p:txBody>
          <a:bodyPr/>
          <a:lstStyle/>
          <a:p>
            <a:r>
              <a:rPr lang="en-US" dirty="0"/>
              <a:t>Caution!</a:t>
            </a:r>
          </a:p>
        </p:txBody>
      </p:sp>
      <p:pic>
        <p:nvPicPr>
          <p:cNvPr id="4" name="Picture 3">
            <a:extLst>
              <a:ext uri="{FF2B5EF4-FFF2-40B4-BE49-F238E27FC236}">
                <a16:creationId xmlns:a16="http://schemas.microsoft.com/office/drawing/2014/main" id="{5F022D19-3D97-4681-BB98-9547BD996413}"/>
              </a:ext>
            </a:extLst>
          </p:cNvPr>
          <p:cNvPicPr>
            <a:picLocks noChangeAspect="1"/>
          </p:cNvPicPr>
          <p:nvPr/>
        </p:nvPicPr>
        <p:blipFill>
          <a:blip r:embed="rId2"/>
          <a:stretch>
            <a:fillRect/>
          </a:stretch>
        </p:blipFill>
        <p:spPr>
          <a:xfrm rot="20184581">
            <a:off x="17990743" y="8110000"/>
            <a:ext cx="4145107" cy="3659488"/>
          </a:xfrm>
          <a:prstGeom prst="rect">
            <a:avLst/>
          </a:prstGeom>
        </p:spPr>
      </p:pic>
      <p:sp>
        <p:nvSpPr>
          <p:cNvPr id="3" name="Text Placeholder 2">
            <a:extLst>
              <a:ext uri="{FF2B5EF4-FFF2-40B4-BE49-F238E27FC236}">
                <a16:creationId xmlns:a16="http://schemas.microsoft.com/office/drawing/2014/main" id="{8A2452CC-671B-4604-8F80-94503CE29D50}"/>
              </a:ext>
            </a:extLst>
          </p:cNvPr>
          <p:cNvSpPr>
            <a:spLocks noGrp="1"/>
          </p:cNvSpPr>
          <p:nvPr>
            <p:ph type="body" idx="1"/>
          </p:nvPr>
        </p:nvSpPr>
        <p:spPr/>
        <p:txBody>
          <a:bodyPr/>
          <a:lstStyle/>
          <a:p>
            <a:r>
              <a:rPr lang="en-US" dirty="0"/>
              <a:t>Engaged in harmfully harsh asceticism</a:t>
            </a:r>
          </a:p>
          <a:p>
            <a:r>
              <a:rPr lang="en-US" dirty="0"/>
              <a:t>Ate and drank bare minimum</a:t>
            </a:r>
          </a:p>
          <a:p>
            <a:r>
              <a:rPr lang="en-US" dirty="0"/>
              <a:t>Live a solitary life that put many in isolation</a:t>
            </a:r>
          </a:p>
          <a:p>
            <a:r>
              <a:rPr lang="en-US" dirty="0"/>
              <a:t>Deliberate sleep deprivation</a:t>
            </a:r>
          </a:p>
          <a:p>
            <a:r>
              <a:rPr lang="en-US" dirty="0"/>
              <a:t>However, many lived long lives as well. </a:t>
            </a:r>
          </a:p>
        </p:txBody>
      </p:sp>
    </p:spTree>
    <p:extLst>
      <p:ext uri="{BB962C8B-B14F-4D97-AF65-F5344CB8AC3E}">
        <p14:creationId xmlns:p14="http://schemas.microsoft.com/office/powerpoint/2010/main" val="35561441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77F60-46FA-423B-A316-844C69D9F487}"/>
              </a:ext>
            </a:extLst>
          </p:cNvPr>
          <p:cNvSpPr>
            <a:spLocks noGrp="1"/>
          </p:cNvSpPr>
          <p:nvPr>
            <p:ph type="title"/>
          </p:nvPr>
        </p:nvSpPr>
        <p:spPr/>
        <p:txBody>
          <a:bodyPr/>
          <a:lstStyle/>
          <a:p>
            <a:r>
              <a:rPr lang="en-US" dirty="0"/>
              <a:t>Their Legacy</a:t>
            </a:r>
          </a:p>
        </p:txBody>
      </p:sp>
      <p:sp>
        <p:nvSpPr>
          <p:cNvPr id="3" name="Text Placeholder 2">
            <a:extLst>
              <a:ext uri="{FF2B5EF4-FFF2-40B4-BE49-F238E27FC236}">
                <a16:creationId xmlns:a16="http://schemas.microsoft.com/office/drawing/2014/main" id="{0E9DB3C0-7F05-47AD-B532-822777DCC158}"/>
              </a:ext>
            </a:extLst>
          </p:cNvPr>
          <p:cNvSpPr>
            <a:spLocks noGrp="1"/>
          </p:cNvSpPr>
          <p:nvPr>
            <p:ph type="body" idx="1"/>
          </p:nvPr>
        </p:nvSpPr>
        <p:spPr/>
        <p:txBody>
          <a:bodyPr/>
          <a:lstStyle/>
          <a:p>
            <a:r>
              <a:rPr lang="en-US" dirty="0"/>
              <a:t>“Words” of sheer wisdom</a:t>
            </a:r>
          </a:p>
          <a:p>
            <a:r>
              <a:rPr lang="en-US" dirty="0"/>
              <a:t>Sayings that are meant to be chewed on for life. </a:t>
            </a:r>
          </a:p>
          <a:p>
            <a:r>
              <a:rPr lang="en-US" dirty="0"/>
              <a:t>Power to change a life because it comes from a life that was changed</a:t>
            </a:r>
          </a:p>
          <a:p>
            <a:r>
              <a:rPr lang="en-US" dirty="0"/>
              <a:t>Vision of a new way of being</a:t>
            </a:r>
          </a:p>
          <a:p>
            <a:endParaRPr lang="en-US" dirty="0"/>
          </a:p>
          <a:p>
            <a:endParaRPr lang="en-US" dirty="0"/>
          </a:p>
        </p:txBody>
      </p:sp>
    </p:spTree>
    <p:extLst>
      <p:ext uri="{BB962C8B-B14F-4D97-AF65-F5344CB8AC3E}">
        <p14:creationId xmlns:p14="http://schemas.microsoft.com/office/powerpoint/2010/main" val="33172102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159</TotalTime>
  <Words>639</Words>
  <Application>Microsoft Office PowerPoint</Application>
  <PresentationFormat>Custom</PresentationFormat>
  <Paragraphs>79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Helvetica Neue</vt:lpstr>
      <vt:lpstr>Helvetica Neue Light</vt:lpstr>
      <vt:lpstr>White</vt:lpstr>
      <vt:lpstr>Desert Wisdom as Lectio Divina</vt:lpstr>
      <vt:lpstr>Civilization vs. Wilderness</vt:lpstr>
      <vt:lpstr>Wilderness is...</vt:lpstr>
      <vt:lpstr>Biblical Witness:</vt:lpstr>
      <vt:lpstr>Patterns</vt:lpstr>
      <vt:lpstr>What if…</vt:lpstr>
      <vt:lpstr>Models of Volunteers</vt:lpstr>
      <vt:lpstr>Caution!</vt:lpstr>
      <vt:lpstr>Their Legacy</vt:lpstr>
      <vt:lpstr>Sources</vt:lpstr>
      <vt:lpstr>Lectio with these “Words”</vt:lpstr>
      <vt:lpstr>Book of Faith Questions</vt:lpstr>
      <vt:lpstr>Read</vt:lpstr>
      <vt:lpstr>Reflect</vt:lpstr>
      <vt:lpstr>Respond</vt:lpstr>
      <vt:lpstr>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Desert Wisdom as Lectio Divina</dc:title>
  <dc:creator>Patrick Sipes</dc:creator>
  <cp:lastModifiedBy>Patrick Sipes</cp:lastModifiedBy>
  <cp:revision>13</cp:revision>
  <dcterms:modified xsi:type="dcterms:W3CDTF">2021-02-22T21:07:56Z</dcterms:modified>
</cp:coreProperties>
</file>